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tags/tag5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5" r:id="rId4"/>
    <p:sldMasterId id="2147483967" r:id="rId5"/>
    <p:sldMasterId id="2147483973" r:id="rId6"/>
    <p:sldMasterId id="2147483978" r:id="rId7"/>
    <p:sldMasterId id="2147483983" r:id="rId8"/>
    <p:sldMasterId id="2147484026" r:id="rId9"/>
  </p:sldMasterIdLst>
  <p:notesMasterIdLst>
    <p:notesMasterId r:id="rId31"/>
  </p:notesMasterIdLst>
  <p:handoutMasterIdLst>
    <p:handoutMasterId r:id="rId32"/>
  </p:handoutMasterIdLst>
  <p:sldIdLst>
    <p:sldId id="2342" r:id="rId10"/>
    <p:sldId id="2448" r:id="rId11"/>
    <p:sldId id="2426" r:id="rId12"/>
    <p:sldId id="2447" r:id="rId13"/>
    <p:sldId id="2445" r:id="rId14"/>
    <p:sldId id="2456" r:id="rId15"/>
    <p:sldId id="2427" r:id="rId16"/>
    <p:sldId id="2459" r:id="rId17"/>
    <p:sldId id="2449" r:id="rId18"/>
    <p:sldId id="2451" r:id="rId19"/>
    <p:sldId id="2423" r:id="rId20"/>
    <p:sldId id="2436" r:id="rId21"/>
    <p:sldId id="2460" r:id="rId22"/>
    <p:sldId id="2433" r:id="rId23"/>
    <p:sldId id="2439" r:id="rId24"/>
    <p:sldId id="2435" r:id="rId25"/>
    <p:sldId id="2450" r:id="rId26"/>
    <p:sldId id="2442" r:id="rId27"/>
    <p:sldId id="2457" r:id="rId28"/>
    <p:sldId id="2441" r:id="rId29"/>
    <p:sldId id="2458" r:id="rId30"/>
  </p:sldIdLst>
  <p:sldSz cx="9906000" cy="6858000" type="A4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235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97711" indent="1736" algn="l" rtl="0" fontAlgn="base" latinLnBrk="1">
      <a:spcBef>
        <a:spcPct val="0"/>
      </a:spcBef>
      <a:spcAft>
        <a:spcPct val="0"/>
      </a:spcAft>
      <a:defRPr kumimoji="1" sz="2235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97149" indent="1736" algn="l" rtl="0" fontAlgn="base" latinLnBrk="1">
      <a:spcBef>
        <a:spcPct val="0"/>
      </a:spcBef>
      <a:spcAft>
        <a:spcPct val="0"/>
      </a:spcAft>
      <a:defRPr kumimoji="1" sz="2235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496592" indent="1736" algn="l" rtl="0" fontAlgn="base" latinLnBrk="1">
      <a:spcBef>
        <a:spcPct val="0"/>
      </a:spcBef>
      <a:spcAft>
        <a:spcPct val="0"/>
      </a:spcAft>
      <a:defRPr kumimoji="1" sz="2235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996031" indent="1736" algn="l" rtl="0" fontAlgn="base" latinLnBrk="1">
      <a:spcBef>
        <a:spcPct val="0"/>
      </a:spcBef>
      <a:spcAft>
        <a:spcPct val="0"/>
      </a:spcAft>
      <a:defRPr kumimoji="1" sz="2235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497209" algn="l" defTabSz="998882" rtl="0" eaLnBrk="1" latinLnBrk="1" hangingPunct="1">
      <a:defRPr kumimoji="1" sz="2235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996653" algn="l" defTabSz="998882" rtl="0" eaLnBrk="1" latinLnBrk="1" hangingPunct="1">
      <a:defRPr kumimoji="1" sz="2235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496094" algn="l" defTabSz="998882" rtl="0" eaLnBrk="1" latinLnBrk="1" hangingPunct="1">
      <a:defRPr kumimoji="1" sz="2235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995532" algn="l" defTabSz="998882" rtl="0" eaLnBrk="1" latinLnBrk="1" hangingPunct="1">
      <a:defRPr kumimoji="1" sz="2235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19" userDrawn="1">
          <p15:clr>
            <a:srgbClr val="A4A3A4"/>
          </p15:clr>
        </p15:guide>
        <p15:guide id="2" orient="horz" pos="1221" userDrawn="1">
          <p15:clr>
            <a:srgbClr val="A4A3A4"/>
          </p15:clr>
        </p15:guide>
        <p15:guide id="3" orient="horz" pos="951" userDrawn="1">
          <p15:clr>
            <a:srgbClr val="A4A3A4"/>
          </p15:clr>
        </p15:guide>
        <p15:guide id="4" orient="horz" pos="3509" userDrawn="1">
          <p15:clr>
            <a:srgbClr val="A4A3A4"/>
          </p15:clr>
        </p15:guide>
        <p15:guide id="5" orient="horz" pos="2672" userDrawn="1">
          <p15:clr>
            <a:srgbClr val="A4A3A4"/>
          </p15:clr>
        </p15:guide>
        <p15:guide id="6" orient="horz" pos="1393" userDrawn="1">
          <p15:clr>
            <a:srgbClr val="A4A3A4"/>
          </p15:clr>
        </p15:guide>
        <p15:guide id="7" pos="523" userDrawn="1">
          <p15:clr>
            <a:srgbClr val="A4A3A4"/>
          </p15:clr>
        </p15:guide>
        <p15:guide id="8" pos="1678" userDrawn="1">
          <p15:clr>
            <a:srgbClr val="A4A3A4"/>
          </p15:clr>
        </p15:guide>
        <p15:guide id="9" pos="4661" userDrawn="1">
          <p15:clr>
            <a:srgbClr val="A4A3A4"/>
          </p15:clr>
        </p15:guide>
        <p15:guide id="10" pos="224" userDrawn="1">
          <p15:clr>
            <a:srgbClr val="A4A3A4"/>
          </p15:clr>
        </p15:guide>
        <p15:guide id="11" pos="2447" userDrawn="1">
          <p15:clr>
            <a:srgbClr val="A4A3A4"/>
          </p15:clr>
        </p15:guide>
        <p15:guide id="12" pos="5116" userDrawn="1">
          <p15:clr>
            <a:srgbClr val="A4A3A4"/>
          </p15:clr>
        </p15:guide>
        <p15:guide id="13" pos="406" userDrawn="1">
          <p15:clr>
            <a:srgbClr val="A4A3A4"/>
          </p15:clr>
        </p15:guide>
        <p15:guide id="14" pos="2590" userDrawn="1">
          <p15:clr>
            <a:srgbClr val="A4A3A4"/>
          </p15:clr>
        </p15:guide>
        <p15:guide id="15" pos="3433" userDrawn="1">
          <p15:clr>
            <a:srgbClr val="A4A3A4"/>
          </p15:clr>
        </p15:guide>
        <p15:guide id="16" pos="438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CC00"/>
    <a:srgbClr val="FF3C00"/>
    <a:srgbClr val="00FF00"/>
    <a:srgbClr val="FFC000"/>
    <a:srgbClr val="006600"/>
    <a:srgbClr val="AB6EB4"/>
    <a:srgbClr val="0066CC"/>
    <a:srgbClr val="3135DB"/>
    <a:srgbClr val="086AC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6140" autoAdjust="0"/>
  </p:normalViewPr>
  <p:slideViewPr>
    <p:cSldViewPr snapToGrid="0">
      <p:cViewPr>
        <p:scale>
          <a:sx n="86" d="100"/>
          <a:sy n="86" d="100"/>
        </p:scale>
        <p:origin x="-612" y="408"/>
      </p:cViewPr>
      <p:guideLst>
        <p:guide orient="horz" pos="1319"/>
        <p:guide orient="horz" pos="1221"/>
        <p:guide orient="horz" pos="951"/>
        <p:guide orient="horz" pos="3509"/>
        <p:guide orient="horz" pos="2672"/>
        <p:guide orient="horz" pos="1393"/>
        <p:guide pos="523"/>
        <p:guide pos="1678"/>
        <p:guide pos="4661"/>
        <p:guide pos="224"/>
        <p:guide pos="2447"/>
        <p:guide pos="5116"/>
        <p:guide pos="406"/>
        <p:guide pos="2590"/>
        <p:guide pos="3433"/>
        <p:guide pos="4385"/>
      </p:guideLst>
    </p:cSldViewPr>
  </p:slideViewPr>
  <p:outlineViewPr>
    <p:cViewPr>
      <p:scale>
        <a:sx n="33" d="100"/>
        <a:sy n="33" d="100"/>
      </p:scale>
      <p:origin x="0" y="2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332"/>
    </p:cViewPr>
  </p:sorterViewPr>
  <p:notesViewPr>
    <p:cSldViewPr snapToGrid="0">
      <p:cViewPr varScale="1">
        <p:scale>
          <a:sx n="51" d="100"/>
          <a:sy n="51" d="100"/>
        </p:scale>
        <p:origin x="-3006" y="-108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426F3-E515-B546-B244-B74519AD7096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05F84-B67D-A547-B572-8CC56C41E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8685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5862" cy="495793"/>
          </a:xfrm>
          <a:prstGeom prst="rect">
            <a:avLst/>
          </a:prstGeom>
        </p:spPr>
        <p:txBody>
          <a:bodyPr vert="horz" lIns="95547" tIns="47773" rIns="95547" bIns="47773" rtlCol="0"/>
          <a:lstStyle>
            <a:lvl1pPr algn="l">
              <a:defRPr sz="13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297" y="4"/>
            <a:ext cx="2945862" cy="495793"/>
          </a:xfrm>
          <a:prstGeom prst="rect">
            <a:avLst/>
          </a:prstGeom>
        </p:spPr>
        <p:txBody>
          <a:bodyPr vert="horz" lIns="95547" tIns="47773" rIns="95547" bIns="47773" rtlCol="0"/>
          <a:lstStyle>
            <a:lvl1pPr algn="r">
              <a:defRPr sz="13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96382B0F-4661-4F69-B612-0FAC8FFE82AB}" type="datetimeFigureOut">
              <a:rPr lang="ko-KR" altLang="en-US" smtClean="0"/>
              <a:pPr>
                <a:defRPr/>
              </a:pPr>
              <a:t>2016-04-04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7" tIns="47773" rIns="95547" bIns="47773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66" y="4714653"/>
            <a:ext cx="5438748" cy="4466756"/>
          </a:xfrm>
          <a:prstGeom prst="rect">
            <a:avLst/>
          </a:prstGeom>
        </p:spPr>
        <p:txBody>
          <a:bodyPr vert="horz" lIns="95547" tIns="47773" rIns="95547" bIns="47773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9309"/>
            <a:ext cx="2945862" cy="495793"/>
          </a:xfrm>
          <a:prstGeom prst="rect">
            <a:avLst/>
          </a:prstGeom>
        </p:spPr>
        <p:txBody>
          <a:bodyPr vert="horz" lIns="95547" tIns="47773" rIns="95547" bIns="47773" rtlCol="0" anchor="b"/>
          <a:lstStyle>
            <a:lvl1pPr algn="l">
              <a:defRPr sz="13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297" y="9429309"/>
            <a:ext cx="2945862" cy="495793"/>
          </a:xfrm>
          <a:prstGeom prst="rect">
            <a:avLst/>
          </a:prstGeom>
        </p:spPr>
        <p:txBody>
          <a:bodyPr vert="horz" lIns="95547" tIns="47773" rIns="95547" bIns="47773" rtlCol="0" anchor="b"/>
          <a:lstStyle>
            <a:lvl1pPr algn="r">
              <a:defRPr sz="13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1D980DBF-AC3F-4298-969E-BC7B930C0558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89930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397" kern="1200">
        <a:solidFill>
          <a:schemeClr val="tx1"/>
        </a:solidFill>
        <a:latin typeface="+mn-lt"/>
        <a:ea typeface="+mn-ea"/>
        <a:cs typeface="+mn-cs"/>
      </a:defRPr>
    </a:lvl1pPr>
    <a:lvl2pPr marL="497711" algn="l" rtl="0" eaLnBrk="0" fontAlgn="base" latinLnBrk="1" hangingPunct="0">
      <a:spcBef>
        <a:spcPct val="30000"/>
      </a:spcBef>
      <a:spcAft>
        <a:spcPct val="0"/>
      </a:spcAft>
      <a:defRPr sz="1397" kern="1200">
        <a:solidFill>
          <a:schemeClr val="tx1"/>
        </a:solidFill>
        <a:latin typeface="+mn-lt"/>
        <a:ea typeface="+mn-ea"/>
        <a:cs typeface="+mn-cs"/>
      </a:defRPr>
    </a:lvl2pPr>
    <a:lvl3pPr marL="997149" algn="l" rtl="0" eaLnBrk="0" fontAlgn="base" latinLnBrk="1" hangingPunct="0">
      <a:spcBef>
        <a:spcPct val="30000"/>
      </a:spcBef>
      <a:spcAft>
        <a:spcPct val="0"/>
      </a:spcAft>
      <a:defRPr sz="1397" kern="1200">
        <a:solidFill>
          <a:schemeClr val="tx1"/>
        </a:solidFill>
        <a:latin typeface="+mn-lt"/>
        <a:ea typeface="+mn-ea"/>
        <a:cs typeface="+mn-cs"/>
      </a:defRPr>
    </a:lvl3pPr>
    <a:lvl4pPr marL="1496592" algn="l" rtl="0" eaLnBrk="0" fontAlgn="base" latinLnBrk="1" hangingPunct="0">
      <a:spcBef>
        <a:spcPct val="30000"/>
      </a:spcBef>
      <a:spcAft>
        <a:spcPct val="0"/>
      </a:spcAft>
      <a:defRPr sz="1397" kern="1200">
        <a:solidFill>
          <a:schemeClr val="tx1"/>
        </a:solidFill>
        <a:latin typeface="+mn-lt"/>
        <a:ea typeface="+mn-ea"/>
        <a:cs typeface="+mn-cs"/>
      </a:defRPr>
    </a:lvl4pPr>
    <a:lvl5pPr marL="1996031" algn="l" rtl="0" eaLnBrk="0" fontAlgn="base" latinLnBrk="1" hangingPunct="0">
      <a:spcBef>
        <a:spcPct val="30000"/>
      </a:spcBef>
      <a:spcAft>
        <a:spcPct val="0"/>
      </a:spcAft>
      <a:defRPr sz="1397" kern="1200">
        <a:solidFill>
          <a:schemeClr val="tx1"/>
        </a:solidFill>
        <a:latin typeface="+mn-lt"/>
        <a:ea typeface="+mn-ea"/>
        <a:cs typeface="+mn-cs"/>
      </a:defRPr>
    </a:lvl5pPr>
    <a:lvl6pPr marL="2496770" algn="l" defTabSz="998706" rtl="0" eaLnBrk="1" latinLnBrk="1" hangingPunct="1">
      <a:defRPr sz="1397" kern="1200">
        <a:solidFill>
          <a:schemeClr val="tx1"/>
        </a:solidFill>
        <a:latin typeface="+mn-lt"/>
        <a:ea typeface="+mn-ea"/>
        <a:cs typeface="+mn-cs"/>
      </a:defRPr>
    </a:lvl6pPr>
    <a:lvl7pPr marL="2996123" algn="l" defTabSz="998706" rtl="0" eaLnBrk="1" latinLnBrk="1" hangingPunct="1">
      <a:defRPr sz="1397" kern="1200">
        <a:solidFill>
          <a:schemeClr val="tx1"/>
        </a:solidFill>
        <a:latin typeface="+mn-lt"/>
        <a:ea typeface="+mn-ea"/>
        <a:cs typeface="+mn-cs"/>
      </a:defRPr>
    </a:lvl7pPr>
    <a:lvl8pPr marL="3495477" algn="l" defTabSz="998706" rtl="0" eaLnBrk="1" latinLnBrk="1" hangingPunct="1">
      <a:defRPr sz="1397" kern="1200">
        <a:solidFill>
          <a:schemeClr val="tx1"/>
        </a:solidFill>
        <a:latin typeface="+mn-lt"/>
        <a:ea typeface="+mn-ea"/>
        <a:cs typeface="+mn-cs"/>
      </a:defRPr>
    </a:lvl8pPr>
    <a:lvl9pPr marL="3994828" algn="l" defTabSz="998706" rtl="0" eaLnBrk="1" latinLnBrk="1" hangingPunct="1">
      <a:defRPr sz="13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7B0B5-0506-45EC-994A-F85C8174853B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37992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D9FD5-285B-403C-B26E-EF85E3AA8B7D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549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D9FD5-285B-403C-B26E-EF85E3AA8B7D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549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D9FD5-285B-403C-B26E-EF85E3AA8B7D}" type="slidenum">
              <a:rPr lang="pt-BR" smtClean="0">
                <a:solidFill>
                  <a:prstClr val="black"/>
                </a:solidFill>
              </a:rPr>
              <a:pPr/>
              <a:t>16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549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98541" y="5202230"/>
            <a:ext cx="3166501" cy="402336"/>
          </a:xfrm>
          <a:prstGeom prst="rect">
            <a:avLst/>
          </a:prstGeom>
          <a:noFill/>
          <a:ln w="6350" cap="flat">
            <a:noFill/>
          </a:ln>
        </p:spPr>
        <p:txBody>
          <a:bodyPr lIns="91440" tIns="45720" rIns="91440" bIns="45720" anchor="ctr" anchorCtr="0"/>
          <a:lstStyle>
            <a:lvl1pPr marL="0" indent="0" algn="l" rtl="0" fontAlgn="base">
              <a:spcBef>
                <a:spcPts val="0"/>
              </a:spcBef>
              <a:spcAft>
                <a:spcPct val="0"/>
              </a:spcAft>
              <a:buClr>
                <a:srgbClr val="002060"/>
              </a:buClr>
              <a:buFontTx/>
              <a:buNone/>
              <a:defRPr lang="en-US" altLang="en-US" sz="1400" baseline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98541" y="4649644"/>
            <a:ext cx="3096486" cy="405218"/>
          </a:xfrm>
          <a:prstGeom prst="rect">
            <a:avLst/>
          </a:prstGeom>
          <a:noFill/>
          <a:ln w="6350" cap="flat">
            <a:noFill/>
          </a:ln>
        </p:spPr>
        <p:txBody>
          <a:bodyPr lIns="91440" tIns="45720" rIns="91440" bIns="45720" anchor="ctr" anchorCtr="0"/>
          <a:lstStyle>
            <a:lvl1pPr marL="0" indent="0" algn="l">
              <a:spcBef>
                <a:spcPts val="0"/>
              </a:spcBef>
              <a:buFontTx/>
              <a:buNone/>
              <a:defRPr sz="1800" b="1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dirty="0" smtClean="0"/>
              <a:t>Report type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98541" y="2856923"/>
            <a:ext cx="8863657" cy="606226"/>
          </a:xfrm>
          <a:prstGeom prst="rect">
            <a:avLst/>
          </a:prstGeom>
          <a:noFill/>
          <a:ln w="6350" cap="flat">
            <a:noFill/>
          </a:ln>
        </p:spPr>
        <p:txBody>
          <a:bodyPr/>
          <a:lstStyle>
            <a:lvl1pPr algn="l">
              <a:lnSpc>
                <a:spcPct val="90000"/>
              </a:lnSpc>
              <a:defRPr sz="3600" b="0" baseline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r>
              <a:rPr lang="en-US" dirty="0" smtClean="0"/>
              <a:t>Project name</a:t>
            </a:r>
            <a:endParaRPr lang="de-DE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8541" y="3578581"/>
            <a:ext cx="8863657" cy="249299"/>
          </a:xfrm>
          <a:prstGeom prst="rect">
            <a:avLst/>
          </a:prstGeom>
          <a:noFill/>
          <a:ln w="6350" cap="flat">
            <a:noFill/>
          </a:ln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900"/>
              </a:spcBef>
              <a:buNone/>
              <a:defRPr sz="1600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Client name</a:t>
            </a:r>
            <a:endParaRPr lang="en-US" dirty="0"/>
          </a:p>
        </p:txBody>
      </p:sp>
      <p:sp>
        <p:nvSpPr>
          <p:cNvPr id="22" name="Text Box 4"/>
          <p:cNvSpPr txBox="1">
            <a:spLocks noChangeArrowheads="1"/>
          </p:cNvSpPr>
          <p:nvPr userDrawn="1"/>
        </p:nvSpPr>
        <p:spPr bwMode="gray">
          <a:xfrm>
            <a:off x="0" y="6275540"/>
            <a:ext cx="9906000" cy="146828"/>
          </a:xfrm>
          <a:prstGeom prst="rect">
            <a:avLst/>
          </a:prstGeom>
          <a:solidFill>
            <a:schemeClr val="bg2">
              <a:lumMod val="85000"/>
            </a:schemeClr>
          </a:solidFill>
          <a:ln w="6350" algn="ctr">
            <a:noFill/>
            <a:miter lim="800000"/>
            <a:headEnd/>
            <a:tailEnd/>
          </a:ln>
          <a:effectLst/>
          <a:extLst/>
        </p:spPr>
        <p:txBody>
          <a:bodyPr wrap="square" lIns="252031" tIns="72009" rIns="252031" bIns="72009" anchor="ctr" anchorCtr="0">
            <a:noAutofit/>
          </a:bodyPr>
          <a:lstStyle/>
          <a:p>
            <a:pPr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kumimoji="0" lang="en-US" sz="1800" b="1" dirty="0">
              <a:solidFill>
                <a:srgbClr val="FFFFFF"/>
              </a:solidFill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887232" y="4649644"/>
            <a:ext cx="1828800" cy="274320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100" i="0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182880" indent="0">
              <a:buNone/>
              <a:defRPr sz="1000"/>
            </a:lvl2pPr>
            <a:lvl3pPr marL="323238" indent="0">
              <a:buNone/>
              <a:defRPr sz="1000"/>
            </a:lvl3pPr>
            <a:lvl4pPr marL="510840" indent="0">
              <a:buNone/>
              <a:defRPr sz="1000"/>
            </a:lvl4pPr>
            <a:lvl5pPr marL="655200" indent="0">
              <a:buNone/>
              <a:defRPr sz="1000"/>
            </a:lvl5pPr>
          </a:lstStyle>
          <a:p>
            <a:pPr lvl="0"/>
            <a:r>
              <a:rPr lang="en-US" dirty="0" smtClean="0"/>
              <a:t>Team member names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7796336" y="4649644"/>
            <a:ext cx="1644844" cy="274320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100" i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182880" indent="0">
              <a:buNone/>
              <a:defRPr sz="1000"/>
            </a:lvl2pPr>
            <a:lvl3pPr marL="323238" indent="0">
              <a:buNone/>
              <a:defRPr sz="1000"/>
            </a:lvl3pPr>
            <a:lvl4pPr marL="510840" indent="0">
              <a:buNone/>
              <a:defRPr sz="1000"/>
            </a:lvl4pPr>
            <a:lvl5pPr marL="655200" indent="0">
              <a:buNone/>
              <a:defRPr sz="1000"/>
            </a:lvl5pPr>
          </a:lstStyle>
          <a:p>
            <a:pPr lvl="0"/>
            <a:r>
              <a:rPr lang="en-US" dirty="0" smtClean="0"/>
              <a:t>Roles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 &amp; take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4"/>
          <p:cNvSpPr txBox="1">
            <a:spLocks noChangeArrowheads="1"/>
          </p:cNvSpPr>
          <p:nvPr userDrawn="1"/>
        </p:nvSpPr>
        <p:spPr bwMode="gray">
          <a:xfrm>
            <a:off x="0" y="5695950"/>
            <a:ext cx="9906000" cy="619125"/>
          </a:xfrm>
          <a:prstGeom prst="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  <a:extLst/>
        </p:spPr>
        <p:txBody>
          <a:bodyPr wrap="square" lIns="252031" tIns="72009" rIns="252031" bIns="72009" anchor="ctr" anchorCtr="0">
            <a:noAutofit/>
          </a:bodyPr>
          <a:lstStyle/>
          <a:p>
            <a:pPr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kumimoji="0" lang="en-US" sz="1800" b="1" dirty="0">
              <a:solidFill>
                <a:srgbClr val="FFFFFF"/>
              </a:solidFill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375781" y="1724591"/>
            <a:ext cx="4389120" cy="3840480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5081809" y="1724591"/>
            <a:ext cx="4389120" cy="3840480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Title 15"/>
          <p:cNvSpPr>
            <a:spLocks noGrp="1"/>
          </p:cNvSpPr>
          <p:nvPr>
            <p:ph type="title" hasCustomPrompt="1"/>
          </p:nvPr>
        </p:nvSpPr>
        <p:spPr>
          <a:xfrm>
            <a:off x="601249" y="358622"/>
            <a:ext cx="8869680" cy="655986"/>
          </a:xfrm>
          <a:prstGeom prst="rect">
            <a:avLst/>
          </a:prstGeom>
        </p:spPr>
        <p:txBody>
          <a:bodyPr lIns="0" tIns="0"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en-US" dirty="0" smtClean="0"/>
              <a:t>Title - no more than 2 lines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375781" y="62630"/>
            <a:ext cx="9098280" cy="237744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1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[Running header]</a:t>
            </a:r>
            <a:endParaRPr lang="en-US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375781" y="6363221"/>
            <a:ext cx="9098280" cy="365760"/>
          </a:xfrm>
          <a:prstGeom prst="rect">
            <a:avLst/>
          </a:prstGeom>
        </p:spPr>
        <p:txBody>
          <a:bodyPr lIns="0" bIns="0" anchor="b" anchorCtr="0"/>
          <a:lstStyle>
            <a:lvl1pPr marL="0" indent="0">
              <a:spcBef>
                <a:spcPts val="0"/>
              </a:spcBef>
              <a:buNone/>
              <a:defRPr sz="900" i="0" baseline="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[Sources and footnotes]</a:t>
            </a:r>
            <a:endParaRPr lang="en-US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75781" y="5687633"/>
            <a:ext cx="9098280" cy="621792"/>
          </a:xfrm>
          <a:prstGeom prst="rect">
            <a:avLst/>
          </a:prstGeom>
        </p:spPr>
        <p:txBody>
          <a:bodyPr lIns="0" anchor="ctr" anchorCtr="0"/>
          <a:lstStyle>
            <a:lvl1pPr marL="0" marR="0" indent="-18288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None/>
              <a:tabLst/>
              <a:defRPr lang="en-US" altLang="en-US" sz="18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Takeaway box- no more than 2 lines</a:t>
            </a:r>
          </a:p>
        </p:txBody>
      </p:sp>
      <p:sp>
        <p:nvSpPr>
          <p:cNvPr id="24" name="Rectangle 23"/>
          <p:cNvSpPr/>
          <p:nvPr userDrawn="1"/>
        </p:nvSpPr>
        <p:spPr bwMode="auto">
          <a:xfrm>
            <a:off x="375781" y="397669"/>
            <a:ext cx="91440" cy="6188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9388" indent="-179388" latinLnBrk="0">
              <a:spcBef>
                <a:spcPct val="50000"/>
              </a:spcBef>
              <a:buClr>
                <a:srgbClr val="4F81BD"/>
              </a:buClr>
              <a:buFont typeface="Wingdings" pitchFamily="2" charset="2"/>
              <a:buChar char="§"/>
            </a:pPr>
            <a:endParaRPr lang="en-US" sz="16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75781" y="1276350"/>
            <a:ext cx="438912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081809" y="1276350"/>
            <a:ext cx="438912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375781" y="1728592"/>
            <a:ext cx="2926080" cy="4572000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547981" y="1728592"/>
            <a:ext cx="2926080" cy="4572000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3464072" y="1728592"/>
            <a:ext cx="2926080" cy="4572000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601249" y="358622"/>
            <a:ext cx="8869680" cy="655986"/>
          </a:xfrm>
          <a:prstGeom prst="rect">
            <a:avLst/>
          </a:prstGeom>
        </p:spPr>
        <p:txBody>
          <a:bodyPr lIns="0" tIns="0"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en-US" dirty="0" smtClean="0"/>
              <a:t>Title - no more than 2 lines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375781" y="62630"/>
            <a:ext cx="9098280" cy="237744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1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[Running header]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375781" y="6363221"/>
            <a:ext cx="9098280" cy="365760"/>
          </a:xfrm>
          <a:prstGeom prst="rect">
            <a:avLst/>
          </a:prstGeom>
        </p:spPr>
        <p:txBody>
          <a:bodyPr lIns="0" bIns="0" anchor="b" anchorCtr="0"/>
          <a:lstStyle>
            <a:lvl1pPr marL="0" indent="0">
              <a:spcBef>
                <a:spcPts val="0"/>
              </a:spcBef>
              <a:buNone/>
              <a:defRPr sz="900" i="0" baseline="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[Sources and footnotes]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375781" y="397669"/>
            <a:ext cx="91440" cy="6188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9388" indent="-179388" latinLnBrk="0">
              <a:spcBef>
                <a:spcPct val="50000"/>
              </a:spcBef>
              <a:buClr>
                <a:srgbClr val="4F81BD"/>
              </a:buClr>
              <a:buFont typeface="Wingdings" pitchFamily="2" charset="2"/>
              <a:buChar char="§"/>
            </a:pPr>
            <a:endParaRPr lang="en-US" sz="16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75781" y="1276350"/>
            <a:ext cx="292608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3464072" y="1276350"/>
            <a:ext cx="292608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6547981" y="1276350"/>
            <a:ext cx="292608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 &amp; take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4"/>
          <p:cNvSpPr txBox="1">
            <a:spLocks noChangeArrowheads="1"/>
          </p:cNvSpPr>
          <p:nvPr userDrawn="1"/>
        </p:nvSpPr>
        <p:spPr bwMode="gray">
          <a:xfrm>
            <a:off x="0" y="5695950"/>
            <a:ext cx="9906000" cy="619125"/>
          </a:xfrm>
          <a:prstGeom prst="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  <a:extLst/>
        </p:spPr>
        <p:txBody>
          <a:bodyPr wrap="square" lIns="252031" tIns="72009" rIns="252031" bIns="72009" anchor="ctr" anchorCtr="0">
            <a:noAutofit/>
          </a:bodyPr>
          <a:lstStyle/>
          <a:p>
            <a:pPr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kumimoji="0" lang="en-US" sz="1800" b="1" dirty="0">
              <a:solidFill>
                <a:srgbClr val="FFFFFF"/>
              </a:solidFill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6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375781" y="1728592"/>
            <a:ext cx="2926080" cy="3840480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547981" y="1728592"/>
            <a:ext cx="2926080" cy="3840480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3464072" y="1728592"/>
            <a:ext cx="2926080" cy="3840480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Title 15"/>
          <p:cNvSpPr>
            <a:spLocks noGrp="1"/>
          </p:cNvSpPr>
          <p:nvPr>
            <p:ph type="title" hasCustomPrompt="1"/>
          </p:nvPr>
        </p:nvSpPr>
        <p:spPr>
          <a:xfrm>
            <a:off x="601249" y="358622"/>
            <a:ext cx="8869680" cy="655986"/>
          </a:xfrm>
          <a:prstGeom prst="rect">
            <a:avLst/>
          </a:prstGeom>
        </p:spPr>
        <p:txBody>
          <a:bodyPr lIns="0" tIns="0"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en-US" dirty="0" smtClean="0"/>
              <a:t>Title - no more than 2 lines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4" hasCustomPrompt="1"/>
          </p:nvPr>
        </p:nvSpPr>
        <p:spPr>
          <a:xfrm>
            <a:off x="375781" y="62630"/>
            <a:ext cx="9098280" cy="237744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1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[Running header]</a:t>
            </a:r>
            <a:endParaRPr lang="en-US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375781" y="6363221"/>
            <a:ext cx="9098280" cy="365760"/>
          </a:xfrm>
          <a:prstGeom prst="rect">
            <a:avLst/>
          </a:prstGeom>
        </p:spPr>
        <p:txBody>
          <a:bodyPr lIns="0" bIns="0" anchor="b" anchorCtr="0"/>
          <a:lstStyle>
            <a:lvl1pPr marL="0" indent="0">
              <a:spcBef>
                <a:spcPts val="0"/>
              </a:spcBef>
              <a:buNone/>
              <a:defRPr sz="900" i="0" baseline="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[Sources and footnotes]</a:t>
            </a:r>
            <a:endParaRPr lang="en-US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375781" y="5687633"/>
            <a:ext cx="9098280" cy="621792"/>
          </a:xfrm>
          <a:prstGeom prst="rect">
            <a:avLst/>
          </a:prstGeom>
        </p:spPr>
        <p:txBody>
          <a:bodyPr lIns="0" anchor="ctr" anchorCtr="0"/>
          <a:lstStyle>
            <a:lvl1pPr marL="0" marR="0" indent="-18288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None/>
              <a:tabLst/>
              <a:defRPr lang="en-US" altLang="en-US" sz="18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Takeaway box- no more than 2 lines</a:t>
            </a:r>
          </a:p>
        </p:txBody>
      </p:sp>
      <p:sp>
        <p:nvSpPr>
          <p:cNvPr id="23" name="Rectangle 22"/>
          <p:cNvSpPr/>
          <p:nvPr userDrawn="1"/>
        </p:nvSpPr>
        <p:spPr bwMode="auto">
          <a:xfrm>
            <a:off x="375781" y="397669"/>
            <a:ext cx="91440" cy="6188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9388" indent="-179388" latinLnBrk="0">
              <a:spcBef>
                <a:spcPct val="50000"/>
              </a:spcBef>
              <a:buClr>
                <a:srgbClr val="4F81BD"/>
              </a:buClr>
              <a:buFont typeface="Wingdings" pitchFamily="2" charset="2"/>
              <a:buChar char="§"/>
            </a:pPr>
            <a:endParaRPr lang="en-US" sz="16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75781" y="1276350"/>
            <a:ext cx="292608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  <p:sp>
        <p:nvSpPr>
          <p:cNvPr id="33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3464072" y="1276350"/>
            <a:ext cx="292608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6547981" y="1276350"/>
            <a:ext cx="292608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375781" y="1724590"/>
            <a:ext cx="9098280" cy="2011680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itle 15"/>
          <p:cNvSpPr>
            <a:spLocks noGrp="1"/>
          </p:cNvSpPr>
          <p:nvPr>
            <p:ph type="title" hasCustomPrompt="1"/>
          </p:nvPr>
        </p:nvSpPr>
        <p:spPr>
          <a:xfrm>
            <a:off x="601249" y="358622"/>
            <a:ext cx="8869680" cy="655986"/>
          </a:xfrm>
          <a:prstGeom prst="rect">
            <a:avLst/>
          </a:prstGeom>
        </p:spPr>
        <p:txBody>
          <a:bodyPr lIns="0" tIns="0"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en-US" dirty="0" smtClean="0"/>
              <a:t>Title - no more than 2 lines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375781" y="62630"/>
            <a:ext cx="9098280" cy="237744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1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[Running header]</a:t>
            </a:r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375781" y="6363221"/>
            <a:ext cx="9098280" cy="365760"/>
          </a:xfrm>
          <a:prstGeom prst="rect">
            <a:avLst/>
          </a:prstGeom>
        </p:spPr>
        <p:txBody>
          <a:bodyPr lIns="0" bIns="0" anchor="b" anchorCtr="0"/>
          <a:lstStyle>
            <a:lvl1pPr marL="0" indent="0">
              <a:spcBef>
                <a:spcPts val="0"/>
              </a:spcBef>
              <a:buNone/>
              <a:defRPr sz="900" i="0" baseline="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[Sources and footnotes]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375781" y="397669"/>
            <a:ext cx="91440" cy="6188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9388" indent="-179388" latinLnBrk="0">
              <a:spcBef>
                <a:spcPct val="50000"/>
              </a:spcBef>
              <a:buClr>
                <a:srgbClr val="4F81BD"/>
              </a:buClr>
              <a:buFont typeface="Wingdings" pitchFamily="2" charset="2"/>
              <a:buChar char="§"/>
            </a:pPr>
            <a:endParaRPr lang="en-US" sz="16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75781" y="1276350"/>
            <a:ext cx="909828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375781" y="3810459"/>
            <a:ext cx="909828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29" hasCustomPrompt="1"/>
          </p:nvPr>
        </p:nvSpPr>
        <p:spPr>
          <a:xfrm>
            <a:off x="375781" y="4279900"/>
            <a:ext cx="9098280" cy="2011680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 stacked + takeaway box w/ running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375781" y="1724590"/>
            <a:ext cx="9098280" cy="1664208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gray">
          <a:xfrm>
            <a:off x="0" y="5695950"/>
            <a:ext cx="9906000" cy="619125"/>
          </a:xfrm>
          <a:prstGeom prst="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  <a:extLst/>
        </p:spPr>
        <p:txBody>
          <a:bodyPr wrap="square" lIns="252031" tIns="72009" rIns="252031" bIns="72009" anchor="ctr" anchorCtr="0">
            <a:noAutofit/>
          </a:bodyPr>
          <a:lstStyle/>
          <a:p>
            <a:pPr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kumimoji="0" lang="en-US" sz="1800" b="1" dirty="0">
              <a:solidFill>
                <a:srgbClr val="FFFFFF"/>
              </a:solidFill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9" name="Title 15"/>
          <p:cNvSpPr>
            <a:spLocks noGrp="1"/>
          </p:cNvSpPr>
          <p:nvPr>
            <p:ph type="title" hasCustomPrompt="1"/>
          </p:nvPr>
        </p:nvSpPr>
        <p:spPr>
          <a:xfrm>
            <a:off x="601249" y="358622"/>
            <a:ext cx="8869680" cy="655986"/>
          </a:xfrm>
          <a:prstGeom prst="rect">
            <a:avLst/>
          </a:prstGeom>
        </p:spPr>
        <p:txBody>
          <a:bodyPr lIns="0" tIns="0"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en-US" dirty="0" smtClean="0"/>
              <a:t>Title - no more than 2 lines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24" hasCustomPrompt="1"/>
          </p:nvPr>
        </p:nvSpPr>
        <p:spPr>
          <a:xfrm>
            <a:off x="375781" y="62630"/>
            <a:ext cx="9098280" cy="237744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1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[Running header]</a:t>
            </a:r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375781" y="6363221"/>
            <a:ext cx="9098280" cy="365760"/>
          </a:xfrm>
          <a:prstGeom prst="rect">
            <a:avLst/>
          </a:prstGeom>
        </p:spPr>
        <p:txBody>
          <a:bodyPr lIns="0" bIns="0" anchor="b" anchorCtr="0"/>
          <a:lstStyle>
            <a:lvl1pPr marL="0" indent="0">
              <a:spcBef>
                <a:spcPts val="0"/>
              </a:spcBef>
              <a:buNone/>
              <a:defRPr sz="900" i="0" baseline="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[Sources and footnotes]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375781" y="5687633"/>
            <a:ext cx="9098280" cy="621792"/>
          </a:xfrm>
          <a:prstGeom prst="rect">
            <a:avLst/>
          </a:prstGeom>
        </p:spPr>
        <p:txBody>
          <a:bodyPr lIns="0" anchor="ctr" anchorCtr="0"/>
          <a:lstStyle>
            <a:lvl1pPr marL="0" marR="0" indent="-18288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None/>
              <a:tabLst/>
              <a:defRPr lang="en-US" altLang="en-US" sz="18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Takeaway box- no more than 2 lines</a:t>
            </a:r>
          </a:p>
        </p:txBody>
      </p:sp>
      <p:sp>
        <p:nvSpPr>
          <p:cNvPr id="24" name="Rectangle 23"/>
          <p:cNvSpPr/>
          <p:nvPr userDrawn="1"/>
        </p:nvSpPr>
        <p:spPr bwMode="auto">
          <a:xfrm>
            <a:off x="375781" y="397669"/>
            <a:ext cx="91440" cy="6188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9388" indent="-179388" latinLnBrk="0">
              <a:spcBef>
                <a:spcPct val="50000"/>
              </a:spcBef>
              <a:buClr>
                <a:srgbClr val="4F81BD"/>
              </a:buClr>
              <a:buFont typeface="Wingdings" pitchFamily="2" charset="2"/>
              <a:buChar char="§"/>
            </a:pPr>
            <a:endParaRPr lang="en-US" sz="16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75781" y="1276350"/>
            <a:ext cx="909828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375781" y="3476630"/>
            <a:ext cx="909828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31" hasCustomPrompt="1"/>
          </p:nvPr>
        </p:nvSpPr>
        <p:spPr>
          <a:xfrm>
            <a:off x="375781" y="3916646"/>
            <a:ext cx="9098280" cy="1664208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2 text boxes stacked +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375781" y="1737116"/>
            <a:ext cx="4389120" cy="2011680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375781" y="4279900"/>
            <a:ext cx="4389120" cy="2011680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0" hasCustomPrompt="1"/>
          </p:nvPr>
        </p:nvSpPr>
        <p:spPr>
          <a:xfrm>
            <a:off x="5081809" y="1737116"/>
            <a:ext cx="4389120" cy="4572000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itle 15"/>
          <p:cNvSpPr>
            <a:spLocks noGrp="1"/>
          </p:cNvSpPr>
          <p:nvPr>
            <p:ph type="title" hasCustomPrompt="1"/>
          </p:nvPr>
        </p:nvSpPr>
        <p:spPr>
          <a:xfrm>
            <a:off x="601249" y="358622"/>
            <a:ext cx="8869680" cy="655986"/>
          </a:xfrm>
          <a:prstGeom prst="rect">
            <a:avLst/>
          </a:prstGeom>
        </p:spPr>
        <p:txBody>
          <a:bodyPr lIns="0" tIns="0"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en-US" dirty="0" smtClean="0"/>
              <a:t>Title - no more than 2 lines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375781" y="62630"/>
            <a:ext cx="9098280" cy="237744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1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[Running header]</a:t>
            </a:r>
            <a:endParaRPr lang="en-US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375781" y="6363221"/>
            <a:ext cx="9098280" cy="365760"/>
          </a:xfrm>
          <a:prstGeom prst="rect">
            <a:avLst/>
          </a:prstGeom>
        </p:spPr>
        <p:txBody>
          <a:bodyPr lIns="0" bIns="0" anchor="b" anchorCtr="0"/>
          <a:lstStyle>
            <a:lvl1pPr marL="0" indent="0">
              <a:spcBef>
                <a:spcPts val="0"/>
              </a:spcBef>
              <a:buNone/>
              <a:defRPr sz="900" i="0" baseline="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[Sources and footnotes]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375781" y="397669"/>
            <a:ext cx="91440" cy="6188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9388" indent="-179388" latinLnBrk="0">
              <a:spcBef>
                <a:spcPct val="50000"/>
              </a:spcBef>
              <a:buClr>
                <a:srgbClr val="4F81BD"/>
              </a:buClr>
              <a:buFont typeface="Wingdings" pitchFamily="2" charset="2"/>
              <a:buChar char="§"/>
            </a:pPr>
            <a:endParaRPr lang="en-US" sz="16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75781" y="1276350"/>
            <a:ext cx="438912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081809" y="1276350"/>
            <a:ext cx="438912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375781" y="3810856"/>
            <a:ext cx="438912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2 text boxes stacked + 1  box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4"/>
          <p:cNvSpPr txBox="1">
            <a:spLocks noChangeArrowheads="1"/>
          </p:cNvSpPr>
          <p:nvPr userDrawn="1"/>
        </p:nvSpPr>
        <p:spPr bwMode="gray">
          <a:xfrm>
            <a:off x="0" y="5695950"/>
            <a:ext cx="9906000" cy="619125"/>
          </a:xfrm>
          <a:prstGeom prst="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  <a:extLst/>
        </p:spPr>
        <p:txBody>
          <a:bodyPr wrap="square" lIns="252031" tIns="72009" rIns="252031" bIns="72009" anchor="ctr" anchorCtr="0">
            <a:noAutofit/>
          </a:bodyPr>
          <a:lstStyle/>
          <a:p>
            <a:pPr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kumimoji="0" lang="en-US" sz="1800" b="1" dirty="0">
              <a:solidFill>
                <a:srgbClr val="FFFFFF"/>
              </a:solidFill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6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375781" y="1737117"/>
            <a:ext cx="4389120" cy="1664208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375781" y="3916646"/>
            <a:ext cx="4389120" cy="1664208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5081809" y="1737117"/>
            <a:ext cx="4389120" cy="3840480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itle 15"/>
          <p:cNvSpPr>
            <a:spLocks noGrp="1"/>
          </p:cNvSpPr>
          <p:nvPr>
            <p:ph type="title" hasCustomPrompt="1"/>
          </p:nvPr>
        </p:nvSpPr>
        <p:spPr>
          <a:xfrm>
            <a:off x="601249" y="358622"/>
            <a:ext cx="8869680" cy="655986"/>
          </a:xfrm>
          <a:prstGeom prst="rect">
            <a:avLst/>
          </a:prstGeom>
        </p:spPr>
        <p:txBody>
          <a:bodyPr lIns="0" tIns="0"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en-US" dirty="0" smtClean="0"/>
              <a:t>Title - no more than 2 lines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75781" y="62630"/>
            <a:ext cx="9098280" cy="237744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1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[Running header]</a:t>
            </a:r>
            <a:endParaRPr lang="en-US" dirty="0"/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375781" y="6363221"/>
            <a:ext cx="9098280" cy="365760"/>
          </a:xfrm>
          <a:prstGeom prst="rect">
            <a:avLst/>
          </a:prstGeom>
        </p:spPr>
        <p:txBody>
          <a:bodyPr lIns="0" bIns="0" anchor="b" anchorCtr="0"/>
          <a:lstStyle>
            <a:lvl1pPr marL="0" indent="0">
              <a:spcBef>
                <a:spcPts val="0"/>
              </a:spcBef>
              <a:buNone/>
              <a:defRPr sz="900" i="0" baseline="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[Sources and footnotes]</a:t>
            </a:r>
            <a:endParaRPr lang="en-US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375781" y="5687633"/>
            <a:ext cx="9098280" cy="621792"/>
          </a:xfrm>
          <a:prstGeom prst="rect">
            <a:avLst/>
          </a:prstGeom>
        </p:spPr>
        <p:txBody>
          <a:bodyPr lIns="0" anchor="ctr" anchorCtr="0"/>
          <a:lstStyle>
            <a:lvl1pPr marL="0" marR="0" indent="-18288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None/>
              <a:tabLst/>
              <a:defRPr lang="en-US" altLang="en-US" sz="18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Takeaway box- no more than 2 lines</a:t>
            </a: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375781" y="397669"/>
            <a:ext cx="91440" cy="6188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9388" indent="-179388" latinLnBrk="0">
              <a:spcBef>
                <a:spcPct val="50000"/>
              </a:spcBef>
              <a:buClr>
                <a:srgbClr val="4F81BD"/>
              </a:buClr>
              <a:buFont typeface="Wingdings" pitchFamily="2" charset="2"/>
              <a:buChar char="§"/>
            </a:pPr>
            <a:endParaRPr lang="en-US" sz="16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375781" y="1276350"/>
            <a:ext cx="438912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5081809" y="1276350"/>
            <a:ext cx="438912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  <p:sp>
        <p:nvSpPr>
          <p:cNvPr id="35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75781" y="3464730"/>
            <a:ext cx="438912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ight boxes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5081809" y="1737117"/>
            <a:ext cx="4389120" cy="2011680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5081809" y="4292426"/>
            <a:ext cx="4389120" cy="2011680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	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375781" y="1737117"/>
            <a:ext cx="4389120" cy="4572000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itle 15"/>
          <p:cNvSpPr>
            <a:spLocks noGrp="1"/>
          </p:cNvSpPr>
          <p:nvPr>
            <p:ph type="title" hasCustomPrompt="1"/>
          </p:nvPr>
        </p:nvSpPr>
        <p:spPr>
          <a:xfrm>
            <a:off x="601249" y="358622"/>
            <a:ext cx="8869680" cy="655986"/>
          </a:xfrm>
          <a:prstGeom prst="rect">
            <a:avLst/>
          </a:prstGeom>
        </p:spPr>
        <p:txBody>
          <a:bodyPr lIns="0" tIns="0"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en-US" dirty="0" smtClean="0"/>
              <a:t>Title - no more than 2 lines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375781" y="62630"/>
            <a:ext cx="9098280" cy="237744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1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[Running header]</a:t>
            </a:r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375781" y="6363221"/>
            <a:ext cx="9098280" cy="365760"/>
          </a:xfrm>
          <a:prstGeom prst="rect">
            <a:avLst/>
          </a:prstGeom>
        </p:spPr>
        <p:txBody>
          <a:bodyPr lIns="0" bIns="0" anchor="b" anchorCtr="0"/>
          <a:lstStyle>
            <a:lvl1pPr marL="0" indent="0">
              <a:spcBef>
                <a:spcPts val="0"/>
              </a:spcBef>
              <a:buNone/>
              <a:defRPr sz="900" i="0" baseline="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[Sources and footnotes]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375781" y="397669"/>
            <a:ext cx="91440" cy="6188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9388" indent="-179388" latinLnBrk="0">
              <a:spcBef>
                <a:spcPct val="50000"/>
              </a:spcBef>
              <a:buClr>
                <a:srgbClr val="4F81BD"/>
              </a:buClr>
              <a:buFont typeface="Wingdings" pitchFamily="2" charset="2"/>
              <a:buChar char="§"/>
            </a:pPr>
            <a:endParaRPr lang="en-US" sz="16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75781" y="1276350"/>
            <a:ext cx="438912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081809" y="1276350"/>
            <a:ext cx="438912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5081809" y="3810856"/>
            <a:ext cx="438912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es stacked right + side box &amp; take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4"/>
          <p:cNvSpPr txBox="1">
            <a:spLocks noChangeArrowheads="1"/>
          </p:cNvSpPr>
          <p:nvPr userDrawn="1"/>
        </p:nvSpPr>
        <p:spPr bwMode="gray">
          <a:xfrm>
            <a:off x="0" y="5695950"/>
            <a:ext cx="9906000" cy="619125"/>
          </a:xfrm>
          <a:prstGeom prst="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  <a:extLst/>
        </p:spPr>
        <p:txBody>
          <a:bodyPr wrap="square" lIns="252031" tIns="72009" rIns="252031" bIns="72009" anchor="ctr" anchorCtr="0">
            <a:noAutofit/>
          </a:bodyPr>
          <a:lstStyle/>
          <a:p>
            <a:pPr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kumimoji="0" lang="en-US" sz="1800" b="1" dirty="0">
              <a:solidFill>
                <a:srgbClr val="FFFFFF"/>
              </a:solidFill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5081809" y="1737117"/>
            <a:ext cx="4389120" cy="1664208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5081809" y="3904120"/>
            <a:ext cx="4389120" cy="1664208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375781" y="1737117"/>
            <a:ext cx="4389120" cy="3840480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itle 15"/>
          <p:cNvSpPr>
            <a:spLocks noGrp="1"/>
          </p:cNvSpPr>
          <p:nvPr>
            <p:ph type="title" hasCustomPrompt="1"/>
          </p:nvPr>
        </p:nvSpPr>
        <p:spPr>
          <a:xfrm>
            <a:off x="601249" y="358622"/>
            <a:ext cx="8869680" cy="655986"/>
          </a:xfrm>
          <a:prstGeom prst="rect">
            <a:avLst/>
          </a:prstGeom>
        </p:spPr>
        <p:txBody>
          <a:bodyPr lIns="0" tIns="0"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en-US" dirty="0" smtClean="0"/>
              <a:t>Title - no more than 2 lines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4" hasCustomPrompt="1"/>
          </p:nvPr>
        </p:nvSpPr>
        <p:spPr>
          <a:xfrm>
            <a:off x="375781" y="62630"/>
            <a:ext cx="9098280" cy="237744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1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[Running header]</a:t>
            </a:r>
            <a:endParaRPr lang="en-US" dirty="0"/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375781" y="6363221"/>
            <a:ext cx="9098280" cy="365760"/>
          </a:xfrm>
          <a:prstGeom prst="rect">
            <a:avLst/>
          </a:prstGeom>
        </p:spPr>
        <p:txBody>
          <a:bodyPr lIns="0" bIns="0" anchor="b" anchorCtr="0"/>
          <a:lstStyle>
            <a:lvl1pPr marL="0" indent="0">
              <a:spcBef>
                <a:spcPts val="0"/>
              </a:spcBef>
              <a:buNone/>
              <a:defRPr sz="900" i="0" baseline="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[Sources and footnotes]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375781" y="5687633"/>
            <a:ext cx="9098280" cy="621792"/>
          </a:xfrm>
          <a:prstGeom prst="rect">
            <a:avLst/>
          </a:prstGeom>
        </p:spPr>
        <p:txBody>
          <a:bodyPr lIns="0" anchor="ctr" anchorCtr="0"/>
          <a:lstStyle>
            <a:lvl1pPr marL="0" marR="0" indent="-18288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None/>
              <a:tabLst/>
              <a:defRPr lang="en-US" altLang="en-US" sz="18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Takeaway box- no more than 2 lines</a:t>
            </a: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375781" y="397669"/>
            <a:ext cx="91440" cy="6188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9388" indent="-179388" latinLnBrk="0">
              <a:spcBef>
                <a:spcPct val="50000"/>
              </a:spcBef>
              <a:buClr>
                <a:srgbClr val="4F81BD"/>
              </a:buClr>
              <a:buFont typeface="Wingdings" pitchFamily="2" charset="2"/>
              <a:buChar char="§"/>
            </a:pPr>
            <a:endParaRPr lang="en-US" sz="16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75781" y="1276350"/>
            <a:ext cx="438912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081809" y="1276350"/>
            <a:ext cx="438912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5081809" y="3477256"/>
            <a:ext cx="438912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5081809" y="1737117"/>
            <a:ext cx="4389120" cy="2011680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5081809" y="4292426"/>
            <a:ext cx="4389120" cy="2011680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itle 15"/>
          <p:cNvSpPr>
            <a:spLocks noGrp="1"/>
          </p:cNvSpPr>
          <p:nvPr>
            <p:ph type="title" hasCustomPrompt="1"/>
          </p:nvPr>
        </p:nvSpPr>
        <p:spPr>
          <a:xfrm>
            <a:off x="601249" y="358622"/>
            <a:ext cx="8869680" cy="655986"/>
          </a:xfrm>
          <a:prstGeom prst="rect">
            <a:avLst/>
          </a:prstGeom>
        </p:spPr>
        <p:txBody>
          <a:bodyPr lIns="0" tIns="0"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en-US" dirty="0" smtClean="0"/>
              <a:t>Title - no more than 2 lines</a:t>
            </a:r>
          </a:p>
        </p:txBody>
      </p:sp>
      <p:sp>
        <p:nvSpPr>
          <p:cNvPr id="20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375781" y="1737116"/>
            <a:ext cx="4389120" cy="2011680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Content Placeholder 11"/>
          <p:cNvSpPr>
            <a:spLocks noGrp="1"/>
          </p:cNvSpPr>
          <p:nvPr>
            <p:ph sz="quarter" idx="25" hasCustomPrompt="1"/>
          </p:nvPr>
        </p:nvSpPr>
        <p:spPr>
          <a:xfrm>
            <a:off x="375781" y="4292426"/>
            <a:ext cx="4389120" cy="2011680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375781" y="62630"/>
            <a:ext cx="9098280" cy="237744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1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[Running header]</a:t>
            </a:r>
            <a:endParaRPr lang="en-US" dirty="0"/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75781" y="6363221"/>
            <a:ext cx="9098280" cy="365760"/>
          </a:xfrm>
          <a:prstGeom prst="rect">
            <a:avLst/>
          </a:prstGeom>
        </p:spPr>
        <p:txBody>
          <a:bodyPr lIns="0" bIns="0" anchor="b" anchorCtr="0"/>
          <a:lstStyle>
            <a:lvl1pPr marL="0" indent="0">
              <a:spcBef>
                <a:spcPts val="0"/>
              </a:spcBef>
              <a:buNone/>
              <a:defRPr sz="900" i="0" baseline="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[Sources and footnotes]</a:t>
            </a:r>
            <a:endParaRPr lang="en-US" dirty="0"/>
          </a:p>
        </p:txBody>
      </p:sp>
      <p:sp>
        <p:nvSpPr>
          <p:cNvPr id="26" name="Rectangle 25"/>
          <p:cNvSpPr/>
          <p:nvPr userDrawn="1"/>
        </p:nvSpPr>
        <p:spPr bwMode="auto">
          <a:xfrm>
            <a:off x="375781" y="397669"/>
            <a:ext cx="91440" cy="6188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9388" indent="-179388" latinLnBrk="0">
              <a:spcBef>
                <a:spcPct val="50000"/>
              </a:spcBef>
              <a:buClr>
                <a:srgbClr val="4F81BD"/>
              </a:buClr>
              <a:buFont typeface="Wingdings" pitchFamily="2" charset="2"/>
              <a:buChar char="§"/>
            </a:pPr>
            <a:endParaRPr lang="en-US" sz="16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375781" y="1276350"/>
            <a:ext cx="438912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  <p:sp>
        <p:nvSpPr>
          <p:cNvPr id="2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5081809" y="1276350"/>
            <a:ext cx="438912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5081809" y="3810856"/>
            <a:ext cx="438912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375781" y="3810856"/>
            <a:ext cx="438912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&amp; take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4"/>
          <p:cNvSpPr txBox="1">
            <a:spLocks noChangeArrowheads="1"/>
          </p:cNvSpPr>
          <p:nvPr userDrawn="1"/>
        </p:nvSpPr>
        <p:spPr bwMode="gray">
          <a:xfrm>
            <a:off x="0" y="5695950"/>
            <a:ext cx="9906000" cy="619125"/>
          </a:xfrm>
          <a:prstGeom prst="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  <a:extLst/>
        </p:spPr>
        <p:txBody>
          <a:bodyPr wrap="square" lIns="252031" tIns="72009" rIns="252031" bIns="72009" anchor="ctr" anchorCtr="0">
            <a:noAutofit/>
          </a:bodyPr>
          <a:lstStyle/>
          <a:p>
            <a:pPr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kumimoji="0" lang="en-US" sz="1800" b="1" dirty="0">
              <a:solidFill>
                <a:srgbClr val="FFFFFF"/>
              </a:solidFill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5081809" y="1737117"/>
            <a:ext cx="4389120" cy="1664208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5081809" y="3904120"/>
            <a:ext cx="4389120" cy="1664208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itle 15"/>
          <p:cNvSpPr>
            <a:spLocks noGrp="1"/>
          </p:cNvSpPr>
          <p:nvPr>
            <p:ph type="title" hasCustomPrompt="1"/>
          </p:nvPr>
        </p:nvSpPr>
        <p:spPr>
          <a:xfrm>
            <a:off x="601249" y="358622"/>
            <a:ext cx="8869680" cy="655986"/>
          </a:xfrm>
          <a:prstGeom prst="rect">
            <a:avLst/>
          </a:prstGeom>
        </p:spPr>
        <p:txBody>
          <a:bodyPr lIns="0" tIns="0"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en-US" dirty="0" smtClean="0"/>
              <a:t>Title - no more than 2 lines</a:t>
            </a: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375781" y="1737117"/>
            <a:ext cx="4389120" cy="1664208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Content Placeholder 11"/>
          <p:cNvSpPr>
            <a:spLocks noGrp="1"/>
          </p:cNvSpPr>
          <p:nvPr>
            <p:ph sz="quarter" idx="27" hasCustomPrompt="1"/>
          </p:nvPr>
        </p:nvSpPr>
        <p:spPr>
          <a:xfrm>
            <a:off x="375781" y="3904120"/>
            <a:ext cx="4389120" cy="1664208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375781" y="62630"/>
            <a:ext cx="9098280" cy="237744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1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[Running header]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375781" y="6363221"/>
            <a:ext cx="9098280" cy="365760"/>
          </a:xfrm>
          <a:prstGeom prst="rect">
            <a:avLst/>
          </a:prstGeom>
        </p:spPr>
        <p:txBody>
          <a:bodyPr lIns="0" bIns="0" anchor="b" anchorCtr="0"/>
          <a:lstStyle>
            <a:lvl1pPr marL="0" indent="0">
              <a:spcBef>
                <a:spcPts val="0"/>
              </a:spcBef>
              <a:buNone/>
              <a:defRPr sz="900" i="0" baseline="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[Sources and footnotes]</a:t>
            </a:r>
            <a:endParaRPr lang="en-US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375781" y="5687633"/>
            <a:ext cx="9098280" cy="621792"/>
          </a:xfrm>
          <a:prstGeom prst="rect">
            <a:avLst/>
          </a:prstGeom>
        </p:spPr>
        <p:txBody>
          <a:bodyPr lIns="0" anchor="ctr" anchorCtr="0"/>
          <a:lstStyle>
            <a:lvl1pPr marL="0" marR="0" indent="-18288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None/>
              <a:tabLst/>
              <a:defRPr lang="en-US" altLang="en-US" sz="18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Takeaway box- no more than 2 lines</a:t>
            </a:r>
          </a:p>
        </p:txBody>
      </p:sp>
      <p:sp>
        <p:nvSpPr>
          <p:cNvPr id="29" name="Rectangle 28"/>
          <p:cNvSpPr/>
          <p:nvPr userDrawn="1"/>
        </p:nvSpPr>
        <p:spPr bwMode="auto">
          <a:xfrm>
            <a:off x="375781" y="397669"/>
            <a:ext cx="91440" cy="6188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9388" indent="-179388" latinLnBrk="0">
              <a:spcBef>
                <a:spcPct val="50000"/>
              </a:spcBef>
              <a:buClr>
                <a:srgbClr val="4F81BD"/>
              </a:buClr>
              <a:buFont typeface="Wingdings" pitchFamily="2" charset="2"/>
              <a:buChar char="§"/>
            </a:pPr>
            <a:endParaRPr lang="en-US" sz="16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375781" y="1276350"/>
            <a:ext cx="438912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5081809" y="1276350"/>
            <a:ext cx="438912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  <p:sp>
        <p:nvSpPr>
          <p:cNvPr id="3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081809" y="3477256"/>
            <a:ext cx="438912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  <p:sp>
        <p:nvSpPr>
          <p:cNvPr id="3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375781" y="3464730"/>
            <a:ext cx="438912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stacked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5081809" y="4292426"/>
            <a:ext cx="4389120" cy="2011680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itle 15"/>
          <p:cNvSpPr>
            <a:spLocks noGrp="1"/>
          </p:cNvSpPr>
          <p:nvPr>
            <p:ph type="title" hasCustomPrompt="1"/>
          </p:nvPr>
        </p:nvSpPr>
        <p:spPr>
          <a:xfrm>
            <a:off x="601249" y="358622"/>
            <a:ext cx="8869680" cy="655986"/>
          </a:xfrm>
          <a:prstGeom prst="rect">
            <a:avLst/>
          </a:prstGeom>
        </p:spPr>
        <p:txBody>
          <a:bodyPr lIns="0" tIns="0"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en-US" dirty="0" smtClean="0"/>
              <a:t>Title - no more than 2 lines</a:t>
            </a:r>
          </a:p>
        </p:txBody>
      </p:sp>
      <p:sp>
        <p:nvSpPr>
          <p:cNvPr id="24" name="Content Placeholder 11"/>
          <p:cNvSpPr>
            <a:spLocks noGrp="1"/>
          </p:cNvSpPr>
          <p:nvPr>
            <p:ph sz="quarter" idx="25" hasCustomPrompt="1"/>
          </p:nvPr>
        </p:nvSpPr>
        <p:spPr>
          <a:xfrm>
            <a:off x="375781" y="4292426"/>
            <a:ext cx="4389120" cy="2011680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375781" y="1728592"/>
            <a:ext cx="9098280" cy="2011680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375781" y="62630"/>
            <a:ext cx="9098280" cy="237744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1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[Running header]</a:t>
            </a:r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75781" y="6363221"/>
            <a:ext cx="9098280" cy="365760"/>
          </a:xfrm>
          <a:prstGeom prst="rect">
            <a:avLst/>
          </a:prstGeom>
        </p:spPr>
        <p:txBody>
          <a:bodyPr lIns="0" bIns="0" anchor="b" anchorCtr="0"/>
          <a:lstStyle>
            <a:lvl1pPr marL="0" indent="0">
              <a:spcBef>
                <a:spcPts val="0"/>
              </a:spcBef>
              <a:buNone/>
              <a:defRPr sz="900" i="0" baseline="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[Sources and footnotes]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375781" y="397669"/>
            <a:ext cx="91440" cy="6188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9388" indent="-179388" latinLnBrk="0">
              <a:spcBef>
                <a:spcPct val="50000"/>
              </a:spcBef>
              <a:buClr>
                <a:srgbClr val="4F81BD"/>
              </a:buClr>
              <a:buFont typeface="Wingdings" pitchFamily="2" charset="2"/>
              <a:buChar char="§"/>
            </a:pPr>
            <a:endParaRPr lang="en-US" sz="16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375781" y="1276350"/>
            <a:ext cx="909828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5081809" y="3810856"/>
            <a:ext cx="438912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375781" y="3810856"/>
            <a:ext cx="438912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stacked top &amp;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4"/>
          <p:cNvSpPr txBox="1">
            <a:spLocks noChangeArrowheads="1"/>
          </p:cNvSpPr>
          <p:nvPr userDrawn="1"/>
        </p:nvSpPr>
        <p:spPr bwMode="gray">
          <a:xfrm>
            <a:off x="0" y="5695950"/>
            <a:ext cx="9906000" cy="619125"/>
          </a:xfrm>
          <a:prstGeom prst="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  <a:extLst/>
        </p:spPr>
        <p:txBody>
          <a:bodyPr wrap="square" lIns="252031" tIns="72009" rIns="252031" bIns="72009" anchor="ctr" anchorCtr="0">
            <a:noAutofit/>
          </a:bodyPr>
          <a:lstStyle/>
          <a:p>
            <a:pPr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kumimoji="0" lang="en-US" sz="1800" b="1" dirty="0">
              <a:solidFill>
                <a:srgbClr val="FFFFFF"/>
              </a:solidFill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5081809" y="3904120"/>
            <a:ext cx="4389120" cy="1664208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itle 15"/>
          <p:cNvSpPr>
            <a:spLocks noGrp="1"/>
          </p:cNvSpPr>
          <p:nvPr>
            <p:ph type="title" hasCustomPrompt="1"/>
          </p:nvPr>
        </p:nvSpPr>
        <p:spPr>
          <a:xfrm>
            <a:off x="601249" y="358622"/>
            <a:ext cx="8869680" cy="655986"/>
          </a:xfrm>
          <a:prstGeom prst="rect">
            <a:avLst/>
          </a:prstGeom>
        </p:spPr>
        <p:txBody>
          <a:bodyPr lIns="0" tIns="0"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en-US" dirty="0" smtClean="0"/>
              <a:t>Title - no more than 2 lines</a:t>
            </a:r>
          </a:p>
        </p:txBody>
      </p:sp>
      <p:sp>
        <p:nvSpPr>
          <p:cNvPr id="27" name="Content Placeholder 11"/>
          <p:cNvSpPr>
            <a:spLocks noGrp="1"/>
          </p:cNvSpPr>
          <p:nvPr>
            <p:ph sz="quarter" idx="27" hasCustomPrompt="1"/>
          </p:nvPr>
        </p:nvSpPr>
        <p:spPr>
          <a:xfrm>
            <a:off x="375781" y="3904120"/>
            <a:ext cx="4389120" cy="1664208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375781" y="1728592"/>
            <a:ext cx="9098280" cy="1664208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375781" y="62630"/>
            <a:ext cx="9098280" cy="237744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1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[Running header]</a:t>
            </a:r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375781" y="6363221"/>
            <a:ext cx="9098280" cy="365760"/>
          </a:xfrm>
          <a:prstGeom prst="rect">
            <a:avLst/>
          </a:prstGeom>
        </p:spPr>
        <p:txBody>
          <a:bodyPr lIns="0" bIns="0" anchor="b" anchorCtr="0"/>
          <a:lstStyle>
            <a:lvl1pPr marL="0" indent="0">
              <a:spcBef>
                <a:spcPts val="0"/>
              </a:spcBef>
              <a:buNone/>
              <a:defRPr sz="900" i="0" baseline="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[Sources and footnotes]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375781" y="5687633"/>
            <a:ext cx="9098280" cy="621792"/>
          </a:xfrm>
          <a:prstGeom prst="rect">
            <a:avLst/>
          </a:prstGeom>
        </p:spPr>
        <p:txBody>
          <a:bodyPr lIns="0" anchor="ctr" anchorCtr="0"/>
          <a:lstStyle>
            <a:lvl1pPr marL="0" marR="0" indent="-18288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None/>
              <a:tabLst/>
              <a:defRPr lang="en-US" altLang="en-US" sz="18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Takeaway box- no more than 2 lines</a:t>
            </a:r>
          </a:p>
        </p:txBody>
      </p:sp>
      <p:sp>
        <p:nvSpPr>
          <p:cNvPr id="28" name="Rectangle 27"/>
          <p:cNvSpPr/>
          <p:nvPr userDrawn="1"/>
        </p:nvSpPr>
        <p:spPr bwMode="auto">
          <a:xfrm>
            <a:off x="375781" y="397669"/>
            <a:ext cx="91440" cy="6188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9388" indent="-179388" latinLnBrk="0">
              <a:spcBef>
                <a:spcPct val="50000"/>
              </a:spcBef>
              <a:buClr>
                <a:srgbClr val="4F81BD"/>
              </a:buClr>
              <a:buFont typeface="Wingdings" pitchFamily="2" charset="2"/>
              <a:buChar char="§"/>
            </a:pPr>
            <a:endParaRPr lang="en-US" sz="16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375781" y="1276350"/>
            <a:ext cx="909828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081809" y="3477256"/>
            <a:ext cx="438912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375781" y="3464730"/>
            <a:ext cx="438912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stacked b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5081809" y="1737117"/>
            <a:ext cx="4389120" cy="2011680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itle 15"/>
          <p:cNvSpPr>
            <a:spLocks noGrp="1"/>
          </p:cNvSpPr>
          <p:nvPr>
            <p:ph type="title" hasCustomPrompt="1"/>
          </p:nvPr>
        </p:nvSpPr>
        <p:spPr>
          <a:xfrm>
            <a:off x="601249" y="358622"/>
            <a:ext cx="8869680" cy="655986"/>
          </a:xfrm>
          <a:prstGeom prst="rect">
            <a:avLst/>
          </a:prstGeom>
        </p:spPr>
        <p:txBody>
          <a:bodyPr lIns="0" tIns="0"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en-US" dirty="0" smtClean="0"/>
              <a:t>Title - no more than 2 lines</a:t>
            </a:r>
          </a:p>
        </p:txBody>
      </p:sp>
      <p:sp>
        <p:nvSpPr>
          <p:cNvPr id="20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375781" y="1737116"/>
            <a:ext cx="4389120" cy="2011680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5" hasCustomPrompt="1"/>
          </p:nvPr>
        </p:nvSpPr>
        <p:spPr>
          <a:xfrm>
            <a:off x="375781" y="4266977"/>
            <a:ext cx="9098280" cy="2011680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375781" y="62630"/>
            <a:ext cx="9098280" cy="237744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1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[Running header]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75781" y="6363221"/>
            <a:ext cx="9098280" cy="365760"/>
          </a:xfrm>
          <a:prstGeom prst="rect">
            <a:avLst/>
          </a:prstGeom>
        </p:spPr>
        <p:txBody>
          <a:bodyPr lIns="0" bIns="0" anchor="b" anchorCtr="0"/>
          <a:lstStyle>
            <a:lvl1pPr marL="0" indent="0">
              <a:spcBef>
                <a:spcPts val="0"/>
              </a:spcBef>
              <a:buNone/>
              <a:defRPr sz="900" i="0" baseline="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[Sources and footnotes]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375781" y="397669"/>
            <a:ext cx="91440" cy="6188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9388" indent="-179388" latinLnBrk="0">
              <a:spcBef>
                <a:spcPct val="50000"/>
              </a:spcBef>
              <a:buClr>
                <a:srgbClr val="4F81BD"/>
              </a:buClr>
              <a:buFont typeface="Wingdings" pitchFamily="2" charset="2"/>
              <a:buChar char="§"/>
            </a:pPr>
            <a:endParaRPr lang="en-US" sz="16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375781" y="1276350"/>
            <a:ext cx="438912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5081809" y="1276350"/>
            <a:ext cx="438912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375781" y="3810459"/>
            <a:ext cx="909828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stacked bot &amp;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4"/>
          <p:cNvSpPr txBox="1">
            <a:spLocks noChangeArrowheads="1"/>
          </p:cNvSpPr>
          <p:nvPr userDrawn="1"/>
        </p:nvSpPr>
        <p:spPr bwMode="gray">
          <a:xfrm>
            <a:off x="0" y="5695950"/>
            <a:ext cx="9906000" cy="619125"/>
          </a:xfrm>
          <a:prstGeom prst="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  <a:extLst/>
        </p:spPr>
        <p:txBody>
          <a:bodyPr wrap="square" lIns="252031" tIns="72009" rIns="252031" bIns="72009" anchor="ctr" anchorCtr="0">
            <a:noAutofit/>
          </a:bodyPr>
          <a:lstStyle/>
          <a:p>
            <a:pPr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kumimoji="0" lang="en-US" sz="1800" b="1" dirty="0">
              <a:solidFill>
                <a:srgbClr val="FFFFFF"/>
              </a:solidFill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5081809" y="1737117"/>
            <a:ext cx="4389120" cy="1664208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itle 15"/>
          <p:cNvSpPr>
            <a:spLocks noGrp="1"/>
          </p:cNvSpPr>
          <p:nvPr>
            <p:ph type="title" hasCustomPrompt="1"/>
          </p:nvPr>
        </p:nvSpPr>
        <p:spPr>
          <a:xfrm>
            <a:off x="601249" y="358622"/>
            <a:ext cx="8869680" cy="655986"/>
          </a:xfrm>
          <a:prstGeom prst="rect">
            <a:avLst/>
          </a:prstGeom>
        </p:spPr>
        <p:txBody>
          <a:bodyPr lIns="0" tIns="0"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en-US" dirty="0" smtClean="0"/>
              <a:t>Title - no more than 2 lines</a:t>
            </a: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375781" y="1737117"/>
            <a:ext cx="4389120" cy="1664208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1"/>
          <p:cNvSpPr>
            <a:spLocks noGrp="1"/>
          </p:cNvSpPr>
          <p:nvPr>
            <p:ph sz="quarter" idx="27" hasCustomPrompt="1"/>
          </p:nvPr>
        </p:nvSpPr>
        <p:spPr>
          <a:xfrm>
            <a:off x="375781" y="3933148"/>
            <a:ext cx="9098280" cy="1664208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375781" y="62630"/>
            <a:ext cx="9098280" cy="237744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1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[Running header]</a:t>
            </a:r>
            <a:endParaRPr lang="en-US" dirty="0"/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375781" y="6363221"/>
            <a:ext cx="9098280" cy="365760"/>
          </a:xfrm>
          <a:prstGeom prst="rect">
            <a:avLst/>
          </a:prstGeom>
        </p:spPr>
        <p:txBody>
          <a:bodyPr lIns="0" bIns="0" anchor="b" anchorCtr="0"/>
          <a:lstStyle>
            <a:lvl1pPr marL="0" indent="0">
              <a:spcBef>
                <a:spcPts val="0"/>
              </a:spcBef>
              <a:buNone/>
              <a:defRPr sz="900" i="0" baseline="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[Sources and footnotes]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375781" y="5687633"/>
            <a:ext cx="9098280" cy="621792"/>
          </a:xfrm>
          <a:prstGeom prst="rect">
            <a:avLst/>
          </a:prstGeom>
        </p:spPr>
        <p:txBody>
          <a:bodyPr lIns="0" anchor="ctr" anchorCtr="0"/>
          <a:lstStyle>
            <a:lvl1pPr marL="0" marR="0" indent="-18288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None/>
              <a:tabLst/>
              <a:defRPr lang="en-US" altLang="en-US" sz="18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Takeaway box- no more than 2 lines</a:t>
            </a:r>
          </a:p>
        </p:txBody>
      </p:sp>
      <p:sp>
        <p:nvSpPr>
          <p:cNvPr id="28" name="Rectangle 27"/>
          <p:cNvSpPr/>
          <p:nvPr userDrawn="1"/>
        </p:nvSpPr>
        <p:spPr bwMode="auto">
          <a:xfrm>
            <a:off x="375781" y="397669"/>
            <a:ext cx="91440" cy="6188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9388" indent="-179388" latinLnBrk="0">
              <a:spcBef>
                <a:spcPct val="50000"/>
              </a:spcBef>
              <a:buClr>
                <a:srgbClr val="4F81BD"/>
              </a:buClr>
              <a:buFont typeface="Wingdings" pitchFamily="2" charset="2"/>
              <a:buChar char="§"/>
            </a:pPr>
            <a:endParaRPr lang="en-US" sz="16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375781" y="1276350"/>
            <a:ext cx="438912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5081809" y="1276350"/>
            <a:ext cx="438912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375781" y="3476630"/>
            <a:ext cx="909828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 userDrawn="1"/>
        </p:nvSpPr>
        <p:spPr>
          <a:xfrm>
            <a:off x="0" y="1114816"/>
            <a:ext cx="8680537" cy="4871647"/>
          </a:xfrm>
          <a:custGeom>
            <a:avLst/>
            <a:gdLst>
              <a:gd name="connsiteX0" fmla="*/ 0 w 9144000"/>
              <a:gd name="connsiteY0" fmla="*/ 0 h 4743450"/>
              <a:gd name="connsiteX1" fmla="*/ 9144000 w 9144000"/>
              <a:gd name="connsiteY1" fmla="*/ 0 h 4743450"/>
              <a:gd name="connsiteX2" fmla="*/ 9144000 w 9144000"/>
              <a:gd name="connsiteY2" fmla="*/ 4743450 h 4743450"/>
              <a:gd name="connsiteX3" fmla="*/ 0 w 9144000"/>
              <a:gd name="connsiteY3" fmla="*/ 4743450 h 4743450"/>
              <a:gd name="connsiteX4" fmla="*/ 0 w 9144000"/>
              <a:gd name="connsiteY4" fmla="*/ 0 h 4743450"/>
              <a:gd name="connsiteX0" fmla="*/ 0 w 9144000"/>
              <a:gd name="connsiteY0" fmla="*/ 0 h 4743450"/>
              <a:gd name="connsiteX1" fmla="*/ 9144000 w 9144000"/>
              <a:gd name="connsiteY1" fmla="*/ 0 h 4743450"/>
              <a:gd name="connsiteX2" fmla="*/ 6981825 w 9144000"/>
              <a:gd name="connsiteY2" fmla="*/ 4743450 h 4743450"/>
              <a:gd name="connsiteX3" fmla="*/ 0 w 9144000"/>
              <a:gd name="connsiteY3" fmla="*/ 4743450 h 4743450"/>
              <a:gd name="connsiteX4" fmla="*/ 0 w 9144000"/>
              <a:gd name="connsiteY4" fmla="*/ 0 h 4743450"/>
              <a:gd name="connsiteX0" fmla="*/ 0 w 9144000"/>
              <a:gd name="connsiteY0" fmla="*/ 0 h 4743450"/>
              <a:gd name="connsiteX1" fmla="*/ 9144000 w 9144000"/>
              <a:gd name="connsiteY1" fmla="*/ 0 h 4743450"/>
              <a:gd name="connsiteX2" fmla="*/ 7524750 w 9144000"/>
              <a:gd name="connsiteY2" fmla="*/ 4743450 h 4743450"/>
              <a:gd name="connsiteX3" fmla="*/ 0 w 9144000"/>
              <a:gd name="connsiteY3" fmla="*/ 4743450 h 4743450"/>
              <a:gd name="connsiteX4" fmla="*/ 0 w 9144000"/>
              <a:gd name="connsiteY4" fmla="*/ 0 h 4743450"/>
              <a:gd name="connsiteX0" fmla="*/ 0 w 9144000"/>
              <a:gd name="connsiteY0" fmla="*/ 0 h 4743450"/>
              <a:gd name="connsiteX1" fmla="*/ 9144000 w 9144000"/>
              <a:gd name="connsiteY1" fmla="*/ 0 h 4743450"/>
              <a:gd name="connsiteX2" fmla="*/ 8029575 w 9144000"/>
              <a:gd name="connsiteY2" fmla="*/ 4743450 h 4743450"/>
              <a:gd name="connsiteX3" fmla="*/ 0 w 9144000"/>
              <a:gd name="connsiteY3" fmla="*/ 4743450 h 4743450"/>
              <a:gd name="connsiteX4" fmla="*/ 0 w 9144000"/>
              <a:gd name="connsiteY4" fmla="*/ 0 h 4743450"/>
              <a:gd name="connsiteX0" fmla="*/ 0 w 9829800"/>
              <a:gd name="connsiteY0" fmla="*/ 0 h 4743450"/>
              <a:gd name="connsiteX1" fmla="*/ 9829800 w 9829800"/>
              <a:gd name="connsiteY1" fmla="*/ 0 h 4743450"/>
              <a:gd name="connsiteX2" fmla="*/ 8029575 w 9829800"/>
              <a:gd name="connsiteY2" fmla="*/ 4743450 h 4743450"/>
              <a:gd name="connsiteX3" fmla="*/ 0 w 9829800"/>
              <a:gd name="connsiteY3" fmla="*/ 4743450 h 4743450"/>
              <a:gd name="connsiteX4" fmla="*/ 0 w 9829800"/>
              <a:gd name="connsiteY4" fmla="*/ 0 h 4743450"/>
              <a:gd name="connsiteX0" fmla="*/ 0 w 10544741"/>
              <a:gd name="connsiteY0" fmla="*/ 0 h 4743450"/>
              <a:gd name="connsiteX1" fmla="*/ 10544741 w 10544741"/>
              <a:gd name="connsiteY1" fmla="*/ 0 h 4743450"/>
              <a:gd name="connsiteX2" fmla="*/ 8029575 w 10544741"/>
              <a:gd name="connsiteY2" fmla="*/ 4743450 h 4743450"/>
              <a:gd name="connsiteX3" fmla="*/ 0 w 10544741"/>
              <a:gd name="connsiteY3" fmla="*/ 4743450 h 4743450"/>
              <a:gd name="connsiteX4" fmla="*/ 0 w 10544741"/>
              <a:gd name="connsiteY4" fmla="*/ 0 h 4743450"/>
              <a:gd name="connsiteX0" fmla="*/ 0 w 9931935"/>
              <a:gd name="connsiteY0" fmla="*/ 0 h 4743450"/>
              <a:gd name="connsiteX1" fmla="*/ 9931935 w 9931935"/>
              <a:gd name="connsiteY1" fmla="*/ 0 h 4743450"/>
              <a:gd name="connsiteX2" fmla="*/ 8029575 w 9931935"/>
              <a:gd name="connsiteY2" fmla="*/ 4743450 h 4743450"/>
              <a:gd name="connsiteX3" fmla="*/ 0 w 9931935"/>
              <a:gd name="connsiteY3" fmla="*/ 4743450 h 4743450"/>
              <a:gd name="connsiteX4" fmla="*/ 0 w 9931935"/>
              <a:gd name="connsiteY4" fmla="*/ 0 h 4743450"/>
              <a:gd name="connsiteX0" fmla="*/ 0 w 9931935"/>
              <a:gd name="connsiteY0" fmla="*/ 0 h 4743450"/>
              <a:gd name="connsiteX1" fmla="*/ 9931935 w 9931935"/>
              <a:gd name="connsiteY1" fmla="*/ 0 h 4743450"/>
              <a:gd name="connsiteX2" fmla="*/ 7161433 w 9931935"/>
              <a:gd name="connsiteY2" fmla="*/ 4743450 h 4743450"/>
              <a:gd name="connsiteX3" fmla="*/ 0 w 9931935"/>
              <a:gd name="connsiteY3" fmla="*/ 4743450 h 4743450"/>
              <a:gd name="connsiteX4" fmla="*/ 0 w 9931935"/>
              <a:gd name="connsiteY4" fmla="*/ 0 h 4743450"/>
              <a:gd name="connsiteX0" fmla="*/ 0 w 9931935"/>
              <a:gd name="connsiteY0" fmla="*/ 0 h 4743450"/>
              <a:gd name="connsiteX1" fmla="*/ 9931935 w 9931935"/>
              <a:gd name="connsiteY1" fmla="*/ 0 h 4743450"/>
              <a:gd name="connsiteX2" fmla="*/ 8101069 w 9931935"/>
              <a:gd name="connsiteY2" fmla="*/ 4743450 h 4743450"/>
              <a:gd name="connsiteX3" fmla="*/ 0 w 9931935"/>
              <a:gd name="connsiteY3" fmla="*/ 4743450 h 4743450"/>
              <a:gd name="connsiteX4" fmla="*/ 0 w 9931935"/>
              <a:gd name="connsiteY4" fmla="*/ 0 h 4743450"/>
              <a:gd name="connsiteX0" fmla="*/ 0 w 9931935"/>
              <a:gd name="connsiteY0" fmla="*/ 0 h 4743450"/>
              <a:gd name="connsiteX1" fmla="*/ 9931935 w 9931935"/>
              <a:gd name="connsiteY1" fmla="*/ 0 h 4743450"/>
              <a:gd name="connsiteX2" fmla="*/ 7866728 w 9931935"/>
              <a:gd name="connsiteY2" fmla="*/ 4743450 h 4743450"/>
              <a:gd name="connsiteX3" fmla="*/ 0 w 9931935"/>
              <a:gd name="connsiteY3" fmla="*/ 4743450 h 4743450"/>
              <a:gd name="connsiteX4" fmla="*/ 0 w 9931935"/>
              <a:gd name="connsiteY4" fmla="*/ 0 h 4743450"/>
              <a:gd name="connsiteX0" fmla="*/ 0 w 9931935"/>
              <a:gd name="connsiteY0" fmla="*/ 0 h 4743450"/>
              <a:gd name="connsiteX1" fmla="*/ 9931935 w 9931935"/>
              <a:gd name="connsiteY1" fmla="*/ 0 h 4743450"/>
              <a:gd name="connsiteX2" fmla="*/ 8109439 w 9931935"/>
              <a:gd name="connsiteY2" fmla="*/ 4743450 h 4743450"/>
              <a:gd name="connsiteX3" fmla="*/ 0 w 9931935"/>
              <a:gd name="connsiteY3" fmla="*/ 4743450 h 4743450"/>
              <a:gd name="connsiteX4" fmla="*/ 0 w 9931935"/>
              <a:gd name="connsiteY4" fmla="*/ 0 h 474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1935" h="4743450">
                <a:moveTo>
                  <a:pt x="0" y="0"/>
                </a:moveTo>
                <a:lnTo>
                  <a:pt x="9931935" y="0"/>
                </a:lnTo>
                <a:lnTo>
                  <a:pt x="8109439" y="4743450"/>
                </a:lnTo>
                <a:lnTo>
                  <a:pt x="0" y="47434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776614" y="1258148"/>
            <a:ext cx="6324970" cy="4584983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r>
              <a:rPr lang="en-US" dirty="0" smtClean="0"/>
              <a:t>Takeaway slide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 bwMode="auto">
          <a:xfrm>
            <a:off x="0" y="6298743"/>
            <a:ext cx="987552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 userDrawn="1"/>
        </p:nvCxnSpPr>
        <p:spPr bwMode="auto">
          <a:xfrm>
            <a:off x="0" y="1275214"/>
            <a:ext cx="987552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 userDrawn="1"/>
        </p:nvCxnSpPr>
        <p:spPr bwMode="auto">
          <a:xfrm>
            <a:off x="0" y="313965"/>
            <a:ext cx="987552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 userDrawn="1"/>
        </p:nvCxnSpPr>
        <p:spPr bwMode="auto">
          <a:xfrm flipV="1">
            <a:off x="370792" y="0"/>
            <a:ext cx="0" cy="6840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 userDrawn="1"/>
        </p:nvCxnSpPr>
        <p:spPr bwMode="auto">
          <a:xfrm flipV="1">
            <a:off x="9485104" y="0"/>
            <a:ext cx="0" cy="6840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 userDrawn="1"/>
        </p:nvCxnSpPr>
        <p:spPr bwMode="auto">
          <a:xfrm>
            <a:off x="0" y="1015423"/>
            <a:ext cx="987552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 userDrawn="1"/>
        </p:nvCxnSpPr>
        <p:spPr bwMode="auto">
          <a:xfrm>
            <a:off x="0" y="6364037"/>
            <a:ext cx="987552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 userDrawn="1"/>
        </p:nvCxnSpPr>
        <p:spPr bwMode="auto">
          <a:xfrm>
            <a:off x="0" y="6739818"/>
            <a:ext cx="987552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 userDrawn="1"/>
        </p:nvSpPr>
        <p:spPr bwMode="auto">
          <a:xfrm>
            <a:off x="2460321" y="2495811"/>
            <a:ext cx="4985359" cy="186637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latinLnBrk="0">
              <a:spcBef>
                <a:spcPts val="0"/>
              </a:spcBef>
              <a:buClr>
                <a:srgbClr val="4F81BD"/>
              </a:buClr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USE THIS SLIDE TO RESET GUIDELINES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0" y="364069"/>
            <a:ext cx="987552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 userDrawn="1"/>
        </p:nvCxnSpPr>
        <p:spPr bwMode="auto">
          <a:xfrm>
            <a:off x="0" y="1671812"/>
            <a:ext cx="987552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 userDrawn="1"/>
        </p:nvSpPr>
        <p:spPr bwMode="auto">
          <a:xfrm>
            <a:off x="368300" y="101600"/>
            <a:ext cx="1981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atinLnBrk="0">
              <a:spcBef>
                <a:spcPts val="0"/>
              </a:spcBef>
              <a:buClr>
                <a:srgbClr val="4F81BD"/>
              </a:buClr>
              <a:buFont typeface="Wingdings" pitchFamily="2" charset="2"/>
              <a:buNone/>
            </a:pPr>
            <a:r>
              <a:rPr kumimoji="0" lang="en-US" sz="1000" kern="0" dirty="0" smtClean="0">
                <a:solidFill>
                  <a:srgbClr val="000000"/>
                </a:solidFill>
                <a:latin typeface="Arial"/>
                <a:ea typeface="+mn-ea"/>
              </a:rPr>
              <a:t>Bottom of header</a:t>
            </a:r>
          </a:p>
        </p:txBody>
      </p:sp>
      <p:sp>
        <p:nvSpPr>
          <p:cNvPr id="15" name="TextBox 14"/>
          <p:cNvSpPr txBox="1"/>
          <p:nvPr userDrawn="1"/>
        </p:nvSpPr>
        <p:spPr bwMode="auto">
          <a:xfrm>
            <a:off x="368300" y="330200"/>
            <a:ext cx="1981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atinLnBrk="0">
              <a:spcBef>
                <a:spcPts val="0"/>
              </a:spcBef>
              <a:buClr>
                <a:srgbClr val="4F81BD"/>
              </a:buClr>
              <a:buFont typeface="Wingdings" pitchFamily="2" charset="2"/>
              <a:buNone/>
            </a:pPr>
            <a:r>
              <a:rPr kumimoji="0" lang="en-US" sz="1000" kern="0" dirty="0" smtClean="0">
                <a:solidFill>
                  <a:srgbClr val="000000"/>
                </a:solidFill>
                <a:latin typeface="Arial"/>
                <a:ea typeface="+mn-ea"/>
              </a:rPr>
              <a:t>Top of title</a:t>
            </a:r>
          </a:p>
        </p:txBody>
      </p:sp>
      <p:sp>
        <p:nvSpPr>
          <p:cNvPr id="16" name="TextBox 15"/>
          <p:cNvSpPr txBox="1"/>
          <p:nvPr userDrawn="1"/>
        </p:nvSpPr>
        <p:spPr bwMode="auto">
          <a:xfrm>
            <a:off x="368300" y="812800"/>
            <a:ext cx="1981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atinLnBrk="0">
              <a:spcBef>
                <a:spcPts val="0"/>
              </a:spcBef>
              <a:buClr>
                <a:srgbClr val="4F81BD"/>
              </a:buClr>
              <a:buFont typeface="Wingdings" pitchFamily="2" charset="2"/>
              <a:buNone/>
            </a:pPr>
            <a:r>
              <a:rPr kumimoji="0" lang="en-US" sz="1000" kern="0" dirty="0" smtClean="0">
                <a:solidFill>
                  <a:srgbClr val="000000"/>
                </a:solidFill>
                <a:latin typeface="Arial"/>
                <a:ea typeface="+mn-ea"/>
              </a:rPr>
              <a:t>Bottom of title</a:t>
            </a:r>
          </a:p>
        </p:txBody>
      </p:sp>
      <p:sp>
        <p:nvSpPr>
          <p:cNvPr id="17" name="TextBox 16"/>
          <p:cNvSpPr txBox="1"/>
          <p:nvPr userDrawn="1"/>
        </p:nvSpPr>
        <p:spPr bwMode="auto">
          <a:xfrm>
            <a:off x="368300" y="1219200"/>
            <a:ext cx="1981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atinLnBrk="0">
              <a:spcBef>
                <a:spcPts val="0"/>
              </a:spcBef>
              <a:buClr>
                <a:srgbClr val="4F81BD"/>
              </a:buClr>
              <a:buFont typeface="Wingdings" pitchFamily="2" charset="2"/>
              <a:buNone/>
            </a:pPr>
            <a:r>
              <a:rPr kumimoji="0" lang="en-US" sz="1000" kern="0" dirty="0" smtClean="0">
                <a:solidFill>
                  <a:srgbClr val="000000"/>
                </a:solidFill>
                <a:latin typeface="Arial"/>
                <a:ea typeface="+mn-ea"/>
              </a:rPr>
              <a:t>Top of subtitle</a:t>
            </a:r>
          </a:p>
        </p:txBody>
      </p:sp>
      <p:sp>
        <p:nvSpPr>
          <p:cNvPr id="18" name="TextBox 17"/>
          <p:cNvSpPr txBox="1"/>
          <p:nvPr userDrawn="1"/>
        </p:nvSpPr>
        <p:spPr bwMode="auto">
          <a:xfrm>
            <a:off x="368300" y="1473200"/>
            <a:ext cx="1981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atinLnBrk="0">
              <a:spcBef>
                <a:spcPts val="0"/>
              </a:spcBef>
              <a:buClr>
                <a:srgbClr val="4F81BD"/>
              </a:buClr>
              <a:buFont typeface="Wingdings" pitchFamily="2" charset="2"/>
              <a:buNone/>
            </a:pPr>
            <a:r>
              <a:rPr kumimoji="0" lang="en-US" sz="1000" kern="0" dirty="0" smtClean="0">
                <a:solidFill>
                  <a:srgbClr val="000000"/>
                </a:solidFill>
                <a:latin typeface="Arial"/>
                <a:ea typeface="+mn-ea"/>
              </a:rPr>
              <a:t>Bottom of subtitle</a:t>
            </a:r>
          </a:p>
        </p:txBody>
      </p:sp>
      <p:sp>
        <p:nvSpPr>
          <p:cNvPr id="19" name="TextBox 18"/>
          <p:cNvSpPr txBox="1"/>
          <p:nvPr userDrawn="1"/>
        </p:nvSpPr>
        <p:spPr bwMode="auto">
          <a:xfrm>
            <a:off x="368300" y="6083300"/>
            <a:ext cx="1981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atinLnBrk="0">
              <a:spcBef>
                <a:spcPts val="0"/>
              </a:spcBef>
              <a:buClr>
                <a:srgbClr val="4F81BD"/>
              </a:buClr>
              <a:buFont typeface="Wingdings" pitchFamily="2" charset="2"/>
              <a:buNone/>
            </a:pPr>
            <a:r>
              <a:rPr kumimoji="0" lang="en-US" sz="1000" kern="0" dirty="0" smtClean="0">
                <a:solidFill>
                  <a:srgbClr val="000000"/>
                </a:solidFill>
                <a:latin typeface="Arial"/>
                <a:ea typeface="+mn-ea"/>
              </a:rPr>
              <a:t>Bottom of text box</a:t>
            </a:r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368300" y="6311900"/>
            <a:ext cx="1981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atinLnBrk="0">
              <a:spcBef>
                <a:spcPts val="0"/>
              </a:spcBef>
              <a:buClr>
                <a:srgbClr val="4F81BD"/>
              </a:buClr>
              <a:buFont typeface="Wingdings" pitchFamily="2" charset="2"/>
              <a:buNone/>
            </a:pPr>
            <a:r>
              <a:rPr kumimoji="0" lang="en-US" sz="1000" kern="0" dirty="0" smtClean="0">
                <a:solidFill>
                  <a:srgbClr val="000000"/>
                </a:solidFill>
                <a:latin typeface="Arial"/>
                <a:ea typeface="+mn-ea"/>
              </a:rPr>
              <a:t>Top of sources and footnotes</a:t>
            </a:r>
          </a:p>
        </p:txBody>
      </p:sp>
      <p:sp>
        <p:nvSpPr>
          <p:cNvPr id="23" name="TextBox 22"/>
          <p:cNvSpPr txBox="1"/>
          <p:nvPr userDrawn="1"/>
        </p:nvSpPr>
        <p:spPr bwMode="auto">
          <a:xfrm>
            <a:off x="368299" y="6548279"/>
            <a:ext cx="22688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atinLnBrk="0">
              <a:spcBef>
                <a:spcPts val="0"/>
              </a:spcBef>
              <a:buClr>
                <a:srgbClr val="4F81BD"/>
              </a:buClr>
              <a:buFont typeface="Wingdings" pitchFamily="2" charset="2"/>
              <a:buNone/>
            </a:pPr>
            <a:r>
              <a:rPr kumimoji="0" lang="en-US" sz="1000" kern="0" dirty="0" smtClean="0">
                <a:solidFill>
                  <a:srgbClr val="000000"/>
                </a:solidFill>
                <a:latin typeface="Arial"/>
                <a:ea typeface="+mn-ea"/>
              </a:rPr>
              <a:t>Bottom of sources and footnotes</a:t>
            </a:r>
          </a:p>
        </p:txBody>
      </p:sp>
      <p:sp>
        <p:nvSpPr>
          <p:cNvPr id="25" name="TextBox 24"/>
          <p:cNvSpPr txBox="1"/>
          <p:nvPr userDrawn="1"/>
        </p:nvSpPr>
        <p:spPr bwMode="auto">
          <a:xfrm rot="16200000">
            <a:off x="-482251" y="3670302"/>
            <a:ext cx="1981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latinLnBrk="0">
              <a:spcBef>
                <a:spcPts val="0"/>
              </a:spcBef>
              <a:buClr>
                <a:srgbClr val="4F81BD"/>
              </a:buClr>
              <a:buFont typeface="Wingdings" pitchFamily="2" charset="2"/>
              <a:buNone/>
            </a:pPr>
            <a:r>
              <a:rPr kumimoji="0" lang="en-US" sz="1000" kern="0" dirty="0" smtClean="0">
                <a:solidFill>
                  <a:srgbClr val="000000"/>
                </a:solidFill>
                <a:latin typeface="Arial"/>
                <a:ea typeface="+mn-ea"/>
              </a:rPr>
              <a:t>Left limit</a:t>
            </a:r>
          </a:p>
        </p:txBody>
      </p:sp>
      <p:sp>
        <p:nvSpPr>
          <p:cNvPr id="26" name="TextBox 25"/>
          <p:cNvSpPr txBox="1"/>
          <p:nvPr userDrawn="1"/>
        </p:nvSpPr>
        <p:spPr bwMode="auto">
          <a:xfrm rot="5400000">
            <a:off x="8368258" y="3670303"/>
            <a:ext cx="1981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latinLnBrk="0">
              <a:spcBef>
                <a:spcPts val="0"/>
              </a:spcBef>
              <a:buClr>
                <a:srgbClr val="4F81BD"/>
              </a:buClr>
              <a:buFont typeface="Wingdings" pitchFamily="2" charset="2"/>
              <a:buNone/>
            </a:pPr>
            <a:r>
              <a:rPr kumimoji="0" lang="en-US" sz="1000" kern="0" dirty="0" smtClean="0">
                <a:solidFill>
                  <a:srgbClr val="000000"/>
                </a:solidFill>
                <a:latin typeface="Arial"/>
                <a:ea typeface="+mn-ea"/>
              </a:rPr>
              <a:t>Right limit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9136" y="2431313"/>
            <a:ext cx="8543925" cy="132556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AutoShape 3"/>
          <p:cNvSpPr>
            <a:spLocks/>
          </p:cNvSpPr>
          <p:nvPr userDrawn="1"/>
        </p:nvSpPr>
        <p:spPr bwMode="auto">
          <a:xfrm>
            <a:off x="2300277" y="3755064"/>
            <a:ext cx="5312116" cy="3493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42798" fontAlgn="auto" latinLnBrk="0">
              <a:spcBef>
                <a:spcPts val="638"/>
              </a:spcBef>
              <a:spcAft>
                <a:spcPts val="0"/>
              </a:spcAft>
              <a:defRPr/>
            </a:pPr>
            <a:r>
              <a:rPr kumimoji="0" lang="en-US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Raleway"/>
              </a:rPr>
              <a:t>SW Center, SW Strategy Team</a:t>
            </a:r>
          </a:p>
          <a:p>
            <a:pPr algn="ctr" defTabSz="242798" fontAlgn="auto" latinLnBrk="0">
              <a:spcBef>
                <a:spcPts val="638"/>
              </a:spcBef>
              <a:spcAft>
                <a:spcPts val="0"/>
              </a:spcAft>
              <a:defRPr/>
            </a:pPr>
            <a:r>
              <a:rPr kumimoji="0" lang="en-US" sz="1000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Raleway"/>
              </a:rPr>
              <a:t>Open Source Group</a:t>
            </a:r>
            <a:endParaRPr kumimoji="0" lang="es-ES" sz="1000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Raleway"/>
            </a:endParaRPr>
          </a:p>
        </p:txBody>
      </p:sp>
      <p:grpSp>
        <p:nvGrpSpPr>
          <p:cNvPr id="3" name="Group 9"/>
          <p:cNvGrpSpPr/>
          <p:nvPr userDrawn="1"/>
        </p:nvGrpSpPr>
        <p:grpSpPr>
          <a:xfrm>
            <a:off x="4177589" y="3520221"/>
            <a:ext cx="1549538" cy="94412"/>
            <a:chOff x="1775295" y="2028842"/>
            <a:chExt cx="3631535" cy="45719"/>
          </a:xfrm>
        </p:grpSpPr>
        <p:sp>
          <p:nvSpPr>
            <p:cNvPr id="9" name="Rectangle 10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en-US" sz="1351" dirty="0">
                <a:solidFill>
                  <a:srgbClr val="FFFFFF"/>
                </a:solidFill>
              </a:endParaRPr>
            </a:p>
          </p:txBody>
        </p:sp>
        <p:sp>
          <p:nvSpPr>
            <p:cNvPr id="10" name="Rectangle 11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en-US" sz="1351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3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en-US" sz="1351" dirty="0">
                <a:solidFill>
                  <a:srgbClr val="FFFFFF"/>
                </a:solidFill>
              </a:endParaRPr>
            </a:p>
          </p:txBody>
        </p:sp>
        <p:sp>
          <p:nvSpPr>
            <p:cNvPr id="12" name="Rectangle 14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en-US" sz="1351" dirty="0">
                <a:solidFill>
                  <a:srgbClr val="FFFFFF"/>
                </a:solidFill>
              </a:endParaRPr>
            </a:p>
          </p:txBody>
        </p:sp>
        <p:sp>
          <p:nvSpPr>
            <p:cNvPr id="13" name="Rectangle 15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en-US" sz="1351" dirty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6"/>
            <p:cNvSpPr/>
            <p:nvPr/>
          </p:nvSpPr>
          <p:spPr>
            <a:xfrm flipV="1">
              <a:off x="4866477" y="2028842"/>
              <a:ext cx="540353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8" tIns="45724" rIns="91448" bIns="45724" rtlCol="0" anchor="ctr"/>
            <a:lstStyle/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</a:pPr>
              <a:endParaRPr kumimoji="0" lang="en-US" sz="1351" dirty="0">
                <a:solidFill>
                  <a:srgbClr val="FFFFFF"/>
                </a:solidFill>
              </a:endParaRPr>
            </a:p>
          </p:txBody>
        </p:sp>
      </p:grpSp>
      <p:sp>
        <p:nvSpPr>
          <p:cNvPr id="15" name="부제목 2"/>
          <p:cNvSpPr>
            <a:spLocks noGrp="1"/>
          </p:cNvSpPr>
          <p:nvPr>
            <p:ph type="subTitle" idx="1"/>
          </p:nvPr>
        </p:nvSpPr>
        <p:spPr>
          <a:xfrm>
            <a:off x="2877345" y="4222412"/>
            <a:ext cx="4227508" cy="4120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69690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5167"/>
            <a:ext cx="8915400" cy="114300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95300" y="6356359"/>
            <a:ext cx="2311400" cy="366183"/>
          </a:xfrm>
          <a:prstGeom prst="rect">
            <a:avLst/>
          </a:prstGeom>
        </p:spPr>
        <p:txBody>
          <a:bodyPr lIns="91430" tIns="45715" rIns="91430" bIns="45715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fld id="{54155FED-5094-43B4-B6F8-22F51B2E6F9E}" type="datetimeFigureOut">
              <a:rPr kumimoji="0" lang="ko-KR" altLang="en-US" sz="1800" smtClean="0">
                <a:solidFill>
                  <a:prstClr val="black"/>
                </a:solidFill>
                <a:latin typeface="Arial"/>
                <a:ea typeface="굴림"/>
              </a:rPr>
              <a:pPr fontAlgn="auto" latinLnBrk="0">
                <a:spcBef>
                  <a:spcPts val="0"/>
                </a:spcBef>
                <a:spcAft>
                  <a:spcPts val="0"/>
                </a:spcAft>
              </a:pPr>
              <a:t>2016-04-04</a:t>
            </a:fld>
            <a:endParaRPr kumimoji="0" lang="ko-KR" altLang="en-US" sz="180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384550" y="6356359"/>
            <a:ext cx="3136900" cy="366183"/>
          </a:xfrm>
          <a:prstGeom prst="rect">
            <a:avLst/>
          </a:prstGeom>
        </p:spPr>
        <p:txBody>
          <a:bodyPr lIns="91430" tIns="45715" rIns="91430" bIns="45715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sz="180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099300" y="6356359"/>
            <a:ext cx="2311400" cy="366183"/>
          </a:xfrm>
          <a:prstGeom prst="rect">
            <a:avLst/>
          </a:prstGeom>
        </p:spPr>
        <p:txBody>
          <a:bodyPr lIns="91430" tIns="45715" rIns="91430" bIns="45715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fld id="{93FD50B5-6B37-43DC-9ED9-CAF856EB5DD8}" type="slidenum">
              <a:rPr kumimoji="0" lang="ko-KR" altLang="en-US" sz="1800" smtClean="0">
                <a:solidFill>
                  <a:prstClr val="black"/>
                </a:solidFill>
                <a:latin typeface="Arial"/>
                <a:ea typeface="굴림"/>
              </a:rPr>
              <a:pPr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sz="1800">
              <a:solidFill>
                <a:prstClr val="black"/>
              </a:solidFill>
              <a:latin typeface="Arial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82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55162" y="692696"/>
            <a:ext cx="8602234" cy="56166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7081" y="157693"/>
            <a:ext cx="8915400" cy="4540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416676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fld id="{D3200E94-6ED1-4E4B-85B1-A0A6F39DFAA5}" type="slidenum">
              <a:rPr kumimoji="0" lang="en-US" sz="1800" smtClean="0">
                <a:solidFill>
                  <a:srgbClr val="000000"/>
                </a:solidFill>
                <a:latin typeface="Arial"/>
                <a:ea typeface="+mn-ea"/>
              </a:rPr>
              <a:pPr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kumimoji="0" lang="en-US" sz="1800" dirty="0" smtClean="0">
                <a:solidFill>
                  <a:srgbClr val="000000"/>
                </a:solidFill>
                <a:latin typeface="Arial"/>
                <a:ea typeface="+mn-ea"/>
              </a:rPr>
              <a:t>/30</a:t>
            </a:r>
            <a:endParaRPr kumimoji="0" lang="en-US" sz="1800" dirty="0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764235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601249" y="358622"/>
            <a:ext cx="8869680" cy="655986"/>
          </a:xfrm>
          <a:prstGeom prst="rect">
            <a:avLst/>
          </a:prstGeom>
        </p:spPr>
        <p:txBody>
          <a:bodyPr lIns="0" tIns="0"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en-US" dirty="0" smtClean="0"/>
              <a:t>Title - no more than 2 lines</a:t>
            </a: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375781" y="397669"/>
            <a:ext cx="91440" cy="6188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9388" indent="-179388" latinLnBrk="0">
              <a:spcBef>
                <a:spcPct val="50000"/>
              </a:spcBef>
              <a:buClr>
                <a:srgbClr val="4F81BD"/>
              </a:buClr>
              <a:buFont typeface="Wingdings" pitchFamily="2" charset="2"/>
              <a:buChar char="§"/>
            </a:pPr>
            <a:endParaRPr lang="en-US" sz="16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375781" y="62630"/>
            <a:ext cx="9098280" cy="237744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1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[Running header]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375781" y="6363221"/>
            <a:ext cx="9098280" cy="365760"/>
          </a:xfrm>
          <a:prstGeom prst="rect">
            <a:avLst/>
          </a:prstGeom>
        </p:spPr>
        <p:txBody>
          <a:bodyPr lIns="0" bIns="0" anchor="b" anchorCtr="0"/>
          <a:lstStyle>
            <a:lvl1pPr marL="0" indent="0">
              <a:spcBef>
                <a:spcPts val="0"/>
              </a:spcBef>
              <a:buNone/>
              <a:defRPr sz="900" i="0" baseline="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[Sources and footnotes]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0667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fld id="{35E8B874-B52C-481F-B94E-9D0E8C63E66F}" type="datetime1">
              <a:rPr kumimoji="0" lang="en-US" sz="1800" smtClean="0">
                <a:solidFill>
                  <a:srgbClr val="000000"/>
                </a:solidFill>
                <a:latin typeface="Arial"/>
              </a:rPr>
              <a:pPr fontAlgn="auto" latinLnBrk="0">
                <a:spcBef>
                  <a:spcPts val="0"/>
                </a:spcBef>
                <a:spcAft>
                  <a:spcPts val="0"/>
                </a:spcAft>
              </a:pPr>
              <a:t>4/4/2016</a:t>
            </a:fld>
            <a:endParaRPr kumimoji="0"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sz="1800" smtClean="0">
                <a:solidFill>
                  <a:srgbClr val="000000"/>
                </a:solidFill>
                <a:latin typeface="Arial"/>
              </a:rPr>
              <a:t>Intel Confidential</a:t>
            </a:r>
            <a:endParaRPr kumimoji="0"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fld id="{79D22055-41F7-4B8B-A931-F479E4472FE7}" type="slidenum">
              <a:rPr kumimoji="0" lang="en-US" sz="1800" smtClean="0">
                <a:solidFill>
                  <a:srgbClr val="000000"/>
                </a:solidFill>
                <a:latin typeface="Arial"/>
              </a:rPr>
              <a:pPr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sz="18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501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95300" y="6356354"/>
            <a:ext cx="2311400" cy="366183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4155FED-5094-43B4-B6F8-22F51B2E6F9E}" type="datetimeFigureOut">
              <a:rPr lang="ko-KR" altLang="en-US" smtClean="0">
                <a:solidFill>
                  <a:prstClr val="black"/>
                </a:solidFill>
              </a:rPr>
              <a:pPr/>
              <a:t>2016-04-04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384550" y="6356354"/>
            <a:ext cx="3136900" cy="366183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099300" y="6356354"/>
            <a:ext cx="2311400" cy="366183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93FD50B5-6B37-43DC-9ED9-CAF856EB5DD8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1" y="0"/>
            <a:ext cx="7353830" cy="702733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2800" b="1">
                <a:latin typeface="Calibri" panose="020F0502020204030204" pitchFamily="34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35033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3732" t="4465" r="-1" b="7836"/>
          <a:stretch/>
        </p:blipFill>
        <p:spPr bwMode="auto">
          <a:xfrm>
            <a:off x="0" y="1"/>
            <a:ext cx="6985189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Изображение 1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84156" y="2765263"/>
            <a:ext cx="2483562" cy="95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4199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992800" cy="4590000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13246B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Clr>
                <a:srgbClr val="13246B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Clr>
                <a:srgbClr val="13246B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Clr>
                <a:srgbClr val="13246B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11653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14733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335328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3732" t="4465" r="-1" b="7836"/>
          <a:stretch/>
        </p:blipFill>
        <p:spPr bwMode="auto">
          <a:xfrm>
            <a:off x="0" y="1"/>
            <a:ext cx="6985189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Изображение 1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84156" y="2765263"/>
            <a:ext cx="2483562" cy="95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27762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992800" cy="4590000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13246B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Clr>
                <a:srgbClr val="13246B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Clr>
                <a:srgbClr val="13246B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Clr>
                <a:srgbClr val="13246B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00865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41710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7910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2204580" y="2946747"/>
            <a:ext cx="7265097" cy="964506"/>
          </a:xfrm>
          <a:prstGeom prst="rect">
            <a:avLst/>
          </a:prstGeom>
        </p:spPr>
        <p:txBody>
          <a:bodyPr bIns="45720" anchor="b" anchorCtr="0"/>
          <a:lstStyle>
            <a:lvl1pPr marL="0" indent="0">
              <a:spcBef>
                <a:spcPts val="0"/>
              </a:spcBef>
              <a:buNone/>
              <a:defRPr sz="3200" b="1" baseline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651353" y="2931089"/>
            <a:ext cx="914400" cy="100208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9388" indent="-179388" latinLnBrk="0">
              <a:spcBef>
                <a:spcPct val="50000"/>
              </a:spcBef>
              <a:buClr>
                <a:srgbClr val="4F81BD"/>
              </a:buClr>
              <a:buFont typeface="Wingdings" pitchFamily="2" charset="2"/>
              <a:buChar char="§"/>
            </a:pPr>
            <a:endParaRPr lang="en-US" sz="16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26745" y="2990883"/>
            <a:ext cx="676656" cy="859536"/>
          </a:xfrm>
          <a:prstGeom prst="rect">
            <a:avLst/>
          </a:prstGeom>
        </p:spPr>
        <p:txBody>
          <a:bodyPr/>
          <a:lstStyle>
            <a:lvl1pPr>
              <a:buNone/>
              <a:defRPr lang="en-US" altLang="en-US" sz="7200" b="1" dirty="0">
                <a:solidFill>
                  <a:schemeClr val="bg1"/>
                </a:solidFill>
                <a:latin typeface="Century Gothic" pitchFamily="34" charset="0"/>
                <a:ea typeface="+mn-ea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169863" lvl="0" indent="-169863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</a:pPr>
            <a:r>
              <a:rPr lang="en-US" dirty="0" smtClean="0"/>
              <a:t>#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3732" t="4465" r="-1" b="7836"/>
          <a:stretch/>
        </p:blipFill>
        <p:spPr bwMode="auto">
          <a:xfrm>
            <a:off x="0" y="1"/>
            <a:ext cx="6985189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Изображение 1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84156" y="2765263"/>
            <a:ext cx="2483562" cy="95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616252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992800" cy="4590000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13246B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Clr>
                <a:srgbClr val="13246B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Clr>
                <a:srgbClr val="13246B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Clr>
                <a:srgbClr val="13246B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16311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69204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136449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3732" t="4465" r="-1" b="7836"/>
          <a:stretch/>
        </p:blipFill>
        <p:spPr bwMode="auto">
          <a:xfrm>
            <a:off x="0" y="1"/>
            <a:ext cx="6985189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Изображение 1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84156" y="2765263"/>
            <a:ext cx="2483562" cy="95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703436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992800" cy="4590000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13246B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Clr>
                <a:srgbClr val="13246B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Clr>
                <a:srgbClr val="13246B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Clr>
                <a:srgbClr val="13246B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27233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29061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848035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53732" t="4465" r="-1" b="7836"/>
          <a:stretch/>
        </p:blipFill>
        <p:spPr bwMode="auto">
          <a:xfrm>
            <a:off x="0" y="1"/>
            <a:ext cx="6985189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Изображение 1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84156" y="2765263"/>
            <a:ext cx="2483562" cy="95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32945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992800" cy="4590000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13246B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Clr>
                <a:srgbClr val="13246B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Clr>
                <a:srgbClr val="13246B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Clr>
                <a:srgbClr val="13246B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96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375781" y="1276349"/>
            <a:ext cx="9098280" cy="5038344"/>
          </a:xfrm>
          <a:prstGeom prst="rect">
            <a:avLst/>
          </a:prstGeom>
        </p:spPr>
        <p:txBody>
          <a:bodyPr lIns="0"/>
          <a:lstStyle>
            <a:lvl1pPr marL="18288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"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6576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  <a:defRPr lang="en-US" altLang="en-US" sz="14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2pPr>
            <a:lvl3pPr marL="54864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73152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91440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601249" y="358622"/>
            <a:ext cx="8869680" cy="655986"/>
          </a:xfrm>
          <a:prstGeom prst="rect">
            <a:avLst/>
          </a:prstGeom>
        </p:spPr>
        <p:txBody>
          <a:bodyPr lIns="0" tIns="0"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en-US" dirty="0" smtClean="0"/>
              <a:t>Title - no more than 2 lines</a:t>
            </a: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375781" y="397669"/>
            <a:ext cx="91440" cy="6188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9388" indent="-179388" latinLnBrk="0">
              <a:spcBef>
                <a:spcPct val="50000"/>
              </a:spcBef>
              <a:buClr>
                <a:srgbClr val="4F81BD"/>
              </a:buClr>
              <a:buFont typeface="Wingdings" pitchFamily="2" charset="2"/>
              <a:buChar char="§"/>
            </a:pPr>
            <a:endParaRPr lang="en-US" sz="16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375781" y="62630"/>
            <a:ext cx="9098280" cy="237744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1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[Running header]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375781" y="6363221"/>
            <a:ext cx="9098280" cy="365760"/>
          </a:xfrm>
          <a:prstGeom prst="rect">
            <a:avLst/>
          </a:prstGeom>
        </p:spPr>
        <p:txBody>
          <a:bodyPr lIns="0" bIns="0" anchor="b" anchorCtr="0"/>
          <a:lstStyle>
            <a:lvl1pPr marL="0" indent="0">
              <a:spcBef>
                <a:spcPts val="0"/>
              </a:spcBef>
              <a:buNone/>
              <a:defRPr sz="900" i="0" baseline="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[Sources and footnotes]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49387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9861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ake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375781" y="1276350"/>
            <a:ext cx="9098280" cy="4306824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601249" y="358622"/>
            <a:ext cx="8869680" cy="655986"/>
          </a:xfrm>
          <a:prstGeom prst="rect">
            <a:avLst/>
          </a:prstGeom>
        </p:spPr>
        <p:txBody>
          <a:bodyPr lIns="0" tIns="0"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en-US" dirty="0" smtClean="0"/>
              <a:t>Title - no more than 2 lines</a:t>
            </a:r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gray">
          <a:xfrm>
            <a:off x="0" y="5695950"/>
            <a:ext cx="9906000" cy="619125"/>
          </a:xfrm>
          <a:prstGeom prst="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  <a:extLst/>
        </p:spPr>
        <p:txBody>
          <a:bodyPr wrap="square" lIns="252031" tIns="72009" rIns="252031" bIns="72009" anchor="ctr" anchorCtr="0">
            <a:noAutofit/>
          </a:bodyPr>
          <a:lstStyle/>
          <a:p>
            <a:pPr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kumimoji="0" lang="en-US" sz="1800" b="1" dirty="0">
              <a:solidFill>
                <a:srgbClr val="FFFFFF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375781" y="62630"/>
            <a:ext cx="9098280" cy="237744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1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[Running header]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375781" y="6363221"/>
            <a:ext cx="9098280" cy="365760"/>
          </a:xfrm>
          <a:prstGeom prst="rect">
            <a:avLst/>
          </a:prstGeom>
        </p:spPr>
        <p:txBody>
          <a:bodyPr lIns="0" bIns="0" anchor="b" anchorCtr="0"/>
          <a:lstStyle>
            <a:lvl1pPr marL="0" indent="0">
              <a:spcBef>
                <a:spcPts val="0"/>
              </a:spcBef>
              <a:buNone/>
              <a:defRPr sz="900" i="0" baseline="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[Sources and footnotes]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75781" y="5687633"/>
            <a:ext cx="9098280" cy="621792"/>
          </a:xfrm>
          <a:prstGeom prst="rect">
            <a:avLst/>
          </a:prstGeom>
        </p:spPr>
        <p:txBody>
          <a:bodyPr lIns="0" anchor="ctr" anchorCtr="0"/>
          <a:lstStyle>
            <a:lvl1pPr marL="0" marR="0" indent="-18288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None/>
              <a:tabLst/>
              <a:defRPr lang="en-US" altLang="en-US" sz="18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Takeaway box- no more than 2 lines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375781" y="397669"/>
            <a:ext cx="91440" cy="6188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9388" indent="-179388" latinLnBrk="0">
              <a:spcBef>
                <a:spcPct val="50000"/>
              </a:spcBef>
              <a:buClr>
                <a:srgbClr val="4F81BD"/>
              </a:buClr>
              <a:buFont typeface="Wingdings" pitchFamily="2" charset="2"/>
              <a:buChar char="§"/>
            </a:pPr>
            <a:endParaRPr lang="en-US" sz="16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375781" y="1724590"/>
            <a:ext cx="9098280" cy="4590288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601249" y="358622"/>
            <a:ext cx="8869680" cy="655986"/>
          </a:xfrm>
          <a:prstGeom prst="rect">
            <a:avLst/>
          </a:prstGeom>
        </p:spPr>
        <p:txBody>
          <a:bodyPr lIns="0" tIns="0"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en-US" dirty="0" smtClean="0"/>
              <a:t>Title - no more than 2 lines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375781" y="62630"/>
            <a:ext cx="9098280" cy="237744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1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[Running header]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375781" y="6363221"/>
            <a:ext cx="9098280" cy="365760"/>
          </a:xfrm>
          <a:prstGeom prst="rect">
            <a:avLst/>
          </a:prstGeom>
        </p:spPr>
        <p:txBody>
          <a:bodyPr lIns="0" bIns="0" anchor="b" anchorCtr="0"/>
          <a:lstStyle>
            <a:lvl1pPr marL="0" indent="0">
              <a:spcBef>
                <a:spcPts val="0"/>
              </a:spcBef>
              <a:buNone/>
              <a:defRPr sz="900" i="0" baseline="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[Sources and footnotes]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375781" y="397669"/>
            <a:ext cx="91440" cy="6188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9388" indent="-179388" latinLnBrk="0">
              <a:spcBef>
                <a:spcPct val="50000"/>
              </a:spcBef>
              <a:buClr>
                <a:srgbClr val="4F81BD"/>
              </a:buClr>
              <a:buFont typeface="Wingdings" pitchFamily="2" charset="2"/>
              <a:buChar char="§"/>
            </a:pPr>
            <a:endParaRPr lang="en-US" sz="16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375781" y="1276350"/>
            <a:ext cx="909828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en-US" sz="16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w/ takea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375781" y="1724590"/>
            <a:ext cx="9098280" cy="3921468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601249" y="358622"/>
            <a:ext cx="8869680" cy="655986"/>
          </a:xfrm>
          <a:prstGeom prst="rect">
            <a:avLst/>
          </a:prstGeom>
        </p:spPr>
        <p:txBody>
          <a:bodyPr lIns="0" tIns="0"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en-US" dirty="0" smtClean="0"/>
              <a:t>Title - no more than 2 lines</a:t>
            </a:r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gray">
          <a:xfrm>
            <a:off x="0" y="5695950"/>
            <a:ext cx="9906000" cy="619125"/>
          </a:xfrm>
          <a:prstGeom prst="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/>
          <a:extLst/>
        </p:spPr>
        <p:txBody>
          <a:bodyPr wrap="square" lIns="252031" tIns="72009" rIns="252031" bIns="72009" anchor="ctr" anchorCtr="0">
            <a:noAutofit/>
          </a:bodyPr>
          <a:lstStyle/>
          <a:p>
            <a:pPr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kumimoji="0" lang="en-US" sz="1800" b="1" dirty="0">
              <a:solidFill>
                <a:srgbClr val="FFFFFF"/>
              </a:solidFill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375781" y="62630"/>
            <a:ext cx="9098280" cy="237744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1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[Running header]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375781" y="6363221"/>
            <a:ext cx="9098280" cy="365760"/>
          </a:xfrm>
          <a:prstGeom prst="rect">
            <a:avLst/>
          </a:prstGeom>
        </p:spPr>
        <p:txBody>
          <a:bodyPr lIns="0" bIns="0" anchor="b" anchorCtr="0"/>
          <a:lstStyle>
            <a:lvl1pPr marL="0" indent="0">
              <a:spcBef>
                <a:spcPts val="0"/>
              </a:spcBef>
              <a:buNone/>
              <a:defRPr sz="900" i="0" baseline="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[Sources and footnotes]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75781" y="5687633"/>
            <a:ext cx="9098280" cy="621792"/>
          </a:xfrm>
          <a:prstGeom prst="rect">
            <a:avLst/>
          </a:prstGeom>
        </p:spPr>
        <p:txBody>
          <a:bodyPr lIns="0" anchor="ctr" anchorCtr="0"/>
          <a:lstStyle>
            <a:lvl1pPr marL="0" marR="0" indent="-18288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None/>
              <a:tabLst/>
              <a:defRPr lang="en-US" altLang="en-US" sz="18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Takeaway box- no more than 2 lines</a:t>
            </a: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375781" y="397669"/>
            <a:ext cx="91440" cy="6188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9388" indent="-179388" latinLnBrk="0">
              <a:spcBef>
                <a:spcPct val="50000"/>
              </a:spcBef>
              <a:buClr>
                <a:srgbClr val="4F81BD"/>
              </a:buClr>
              <a:buFont typeface="Wingdings" pitchFamily="2" charset="2"/>
              <a:buChar char="§"/>
            </a:pPr>
            <a:endParaRPr lang="en-US" sz="16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375781" y="1276350"/>
            <a:ext cx="909828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375781" y="1728592"/>
            <a:ext cx="4389120" cy="4572000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5081809" y="1728592"/>
            <a:ext cx="4389120" cy="4572000"/>
          </a:xfrm>
          <a:prstGeom prst="rect">
            <a:avLst/>
          </a:prstGeom>
        </p:spPr>
        <p:txBody>
          <a:bodyPr lIns="0"/>
          <a:lstStyle>
            <a:lvl1pPr>
              <a:def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lang="en-US" dirty="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182880" lvl="0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"/>
            </a:pPr>
            <a:r>
              <a:rPr lang="en-US" dirty="0" smtClean="0"/>
              <a:t>First level</a:t>
            </a:r>
          </a:p>
          <a:p>
            <a:pPr marL="365760" lvl="1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itchFamily="34" charset="0"/>
              <a:buChar char="-"/>
            </a:pPr>
            <a:r>
              <a:rPr lang="en-US" dirty="0" smtClean="0"/>
              <a:t>Second level</a:t>
            </a:r>
          </a:p>
          <a:p>
            <a:pPr marL="548640" lvl="2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731520" lvl="3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dirty="0" smtClean="0"/>
              <a:t>Fourth level</a:t>
            </a:r>
          </a:p>
          <a:p>
            <a:pPr marL="914400" lvl="4" indent="-18288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itle 15"/>
          <p:cNvSpPr>
            <a:spLocks noGrp="1"/>
          </p:cNvSpPr>
          <p:nvPr>
            <p:ph type="title" hasCustomPrompt="1"/>
          </p:nvPr>
        </p:nvSpPr>
        <p:spPr>
          <a:xfrm>
            <a:off x="601249" y="358622"/>
            <a:ext cx="8869680" cy="655986"/>
          </a:xfrm>
          <a:prstGeom prst="rect">
            <a:avLst/>
          </a:prstGeom>
        </p:spPr>
        <p:txBody>
          <a:bodyPr lIns="0" tIns="0"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kumimoji="0" lang="en-US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en-US" dirty="0" smtClean="0"/>
              <a:t>Title - no more than 2 lines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375781" y="62630"/>
            <a:ext cx="9098280" cy="237744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sz="1100" i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[Running header]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375781" y="6363221"/>
            <a:ext cx="9098280" cy="365760"/>
          </a:xfrm>
          <a:prstGeom prst="rect">
            <a:avLst/>
          </a:prstGeom>
        </p:spPr>
        <p:txBody>
          <a:bodyPr lIns="0" bIns="0" anchor="b" anchorCtr="0"/>
          <a:lstStyle>
            <a:lvl1pPr marL="0" indent="0">
              <a:spcBef>
                <a:spcPts val="0"/>
              </a:spcBef>
              <a:buNone/>
              <a:defRPr sz="900" i="0" baseline="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[Sources and footnotes]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375781" y="397669"/>
            <a:ext cx="91440" cy="6188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9388" indent="-179388" latinLnBrk="0">
              <a:spcBef>
                <a:spcPct val="50000"/>
              </a:spcBef>
              <a:buClr>
                <a:srgbClr val="4F81BD"/>
              </a:buClr>
              <a:buFont typeface="Wingdings" pitchFamily="2" charset="2"/>
              <a:buChar char="§"/>
            </a:pPr>
            <a:endParaRPr lang="en-US" sz="16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75781" y="1276350"/>
            <a:ext cx="438912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081809" y="1276350"/>
            <a:ext cx="4389120" cy="393192"/>
          </a:xfrm>
          <a:prstGeom prst="rect">
            <a:avLst/>
          </a:prstGeom>
        </p:spPr>
        <p:txBody>
          <a:bodyPr lIns="0" anchor="b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en-US" sz="16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Subtitle - no more than 1 line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4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2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35.xml"/><Relationship Id="rId9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3" Type="http://schemas.openxmlformats.org/officeDocument/2006/relationships/slideLayout" Target="../slideLayouts/slideLayout38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vmlDrawing" Target="../drawings/vmlDrawing2.vml"/><Relationship Id="rId5" Type="http://schemas.openxmlformats.org/officeDocument/2006/relationships/theme" Target="../theme/theme3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39.xml"/><Relationship Id="rId9" Type="http://schemas.openxmlformats.org/officeDocument/2006/relationships/oleObject" Target="../embeddings/oleObject2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slideLayout" Target="../slideLayouts/slideLayout42.xml"/><Relationship Id="rId7" Type="http://schemas.openxmlformats.org/officeDocument/2006/relationships/tags" Target="../tags/tag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vmlDrawing" Target="../drawings/vmlDrawing3.vml"/><Relationship Id="rId5" Type="http://schemas.openxmlformats.org/officeDocument/2006/relationships/theme" Target="../theme/theme4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43.xml"/><Relationship Id="rId9" Type="http://schemas.openxmlformats.org/officeDocument/2006/relationships/oleObject" Target="../embeddings/oleObject3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46.xml"/><Relationship Id="rId7" Type="http://schemas.openxmlformats.org/officeDocument/2006/relationships/tags" Target="../tags/tag7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vmlDrawing" Target="../drawings/vmlDrawing4.vml"/><Relationship Id="rId5" Type="http://schemas.openxmlformats.org/officeDocument/2006/relationships/theme" Target="../theme/theme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47.xml"/><Relationship Id="rId9" Type="http://schemas.openxmlformats.org/officeDocument/2006/relationships/oleObject" Target="../embeddings/oleObject4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slideLayout" Target="../slideLayouts/slideLayout50.xml"/><Relationship Id="rId7" Type="http://schemas.openxmlformats.org/officeDocument/2006/relationships/tags" Target="../tags/tag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vmlDrawing" Target="../drawings/vmlDrawing5.vml"/><Relationship Id="rId5" Type="http://schemas.openxmlformats.org/officeDocument/2006/relationships/theme" Target="../theme/theme6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51.xml"/><Relationship Id="rId9" Type="http://schemas.openxmlformats.org/officeDocument/2006/relationships/oleObject" Target="../embeddings/oleObject5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489792" y="6590482"/>
            <a:ext cx="287274" cy="138499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none" lIns="0" tIns="0" rIns="0" bIns="0" rtlCol="0" anchor="b" anchorCtr="0">
            <a:noAutofit/>
          </a:bodyPr>
          <a:lstStyle/>
          <a:p>
            <a:pPr algn="r" fontAlgn="auto" latinLnBrk="0">
              <a:spcBef>
                <a:spcPts val="0"/>
              </a:spcBef>
              <a:spcAft>
                <a:spcPts val="0"/>
              </a:spcAft>
            </a:pPr>
            <a:fld id="{6CE8C368-3382-4C28-AE75-DF7C05ACA19D}" type="slidenum">
              <a:rPr kumimoji="0" lang="en-US" sz="1000">
                <a:solidFill>
                  <a:srgbClr val="000000">
                    <a:lumMod val="50000"/>
                    <a:lumOff val="50000"/>
                  </a:srgbClr>
                </a:solidFill>
                <a:latin typeface="Century Gothic" pitchFamily="34" charset="0"/>
                <a:ea typeface="+mn-ea"/>
              </a:rPr>
              <a:pPr algn="r"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sz="1000" dirty="0">
              <a:solidFill>
                <a:srgbClr val="000000">
                  <a:lumMod val="50000"/>
                  <a:lumOff val="50000"/>
                </a:srgbClr>
              </a:solidFill>
              <a:latin typeface="Century Gothic" pitchFamily="34" charset="0"/>
              <a:ea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3" cstate="print"/>
          <a:stretch>
            <a:fillRect/>
          </a:stretch>
        </p:blipFill>
        <p:spPr>
          <a:xfrm>
            <a:off x="8138661" y="86014"/>
            <a:ext cx="1740696" cy="4468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  <p:sldLayoutId id="2147483941" r:id="rId16"/>
    <p:sldLayoutId id="2147483942" r:id="rId17"/>
    <p:sldLayoutId id="2147483943" r:id="rId18"/>
    <p:sldLayoutId id="2147483944" r:id="rId19"/>
    <p:sldLayoutId id="2147483945" r:id="rId20"/>
    <p:sldLayoutId id="2147483946" r:id="rId21"/>
    <p:sldLayoutId id="2147483947" r:id="rId22"/>
    <p:sldLayoutId id="2147483948" r:id="rId23"/>
    <p:sldLayoutId id="2147483949" r:id="rId24"/>
    <p:sldLayoutId id="2147483950" r:id="rId25"/>
    <p:sldLayoutId id="2147483951" r:id="rId26"/>
    <p:sldLayoutId id="2147483953" r:id="rId27"/>
    <p:sldLayoutId id="2147483957" r:id="rId28"/>
    <p:sldLayoutId id="2147484031" r:id="rId29"/>
    <p:sldLayoutId id="2147484032" r:id="rId30"/>
    <p:sldLayoutId id="2147484033" r:id="rId3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lang="en-US" altLang="en-US" sz="1600" b="1" dirty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9pPr>
    </p:titleStyle>
    <p:bodyStyle>
      <a:lvl1pPr marL="169863" indent="-169863" algn="l" rtl="0" fontAlgn="base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§"/>
        <a:defRPr lang="en-US" altLang="en-US" sz="16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47663" indent="-173038" algn="l" rtl="0" fontAlgn="base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§"/>
        <a:defRPr lang="en-US" altLang="en-US" sz="14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08000" indent="-160338" algn="l" rtl="0" fontAlgn="base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§"/>
        <a:defRPr lang="en-US" altLang="en-US" sz="14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82625" indent="-174625" algn="l" rtl="0" fontAlgn="base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§"/>
        <a:defRPr lang="en-US" altLang="en-US" sz="14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55663" indent="-173038" algn="l" rtl="0" fontAlgn="base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§"/>
        <a:defRPr lang="en-US" altLang="en-US" sz="14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074863" indent="-180975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Char char="Ø"/>
        <a:defRPr sz="1200">
          <a:solidFill>
            <a:schemeClr val="tx1"/>
          </a:solidFill>
          <a:latin typeface="+mn-lt"/>
        </a:defRPr>
      </a:lvl6pPr>
      <a:lvl7pPr marL="2532063" indent="-180975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Char char="Ø"/>
        <a:defRPr sz="1200">
          <a:solidFill>
            <a:schemeClr val="tx1"/>
          </a:solidFill>
          <a:latin typeface="+mn-lt"/>
        </a:defRPr>
      </a:lvl7pPr>
      <a:lvl8pPr marL="2989263" indent="-180975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Char char="Ø"/>
        <a:defRPr sz="1200">
          <a:solidFill>
            <a:schemeClr val="tx1"/>
          </a:solidFill>
          <a:latin typeface="+mn-lt"/>
        </a:defRPr>
      </a:lvl8pPr>
      <a:lvl9pPr marL="3446463" indent="-180975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Char char="Ø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6256" name="think-cell Slide" r:id="rId9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6424" y="152475"/>
            <a:ext cx="7573575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8400"/>
            <a:ext cx="8992800" cy="459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FooterSimple"/>
          <p:cNvSpPr/>
          <p:nvPr/>
        </p:nvSpPr>
        <p:spPr>
          <a:xfrm>
            <a:off x="457200" y="6699600"/>
            <a:ext cx="644400" cy="1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ru-RU" sz="700" smtClean="0">
                <a:solidFill>
                  <a:srgbClr val="808080"/>
                </a:solidFill>
                <a:latin typeface="Verdana"/>
              </a:rPr>
              <a:t>4. Тихонов Андрей 3.</a:t>
            </a:r>
            <a:r>
              <a:rPr kumimoji="0" lang="en-US" sz="700" smtClean="0">
                <a:solidFill>
                  <a:srgbClr val="808080"/>
                </a:solidFill>
                <a:latin typeface="Verdana"/>
              </a:rPr>
              <a:t>pptx</a:t>
            </a:r>
            <a:endParaRPr kumimoji="0" lang="en-US" sz="700" dirty="0">
              <a:solidFill>
                <a:srgbClr val="808080"/>
              </a:solidFill>
              <a:latin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59200" y="6674400"/>
            <a:ext cx="190500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 fontAlgn="auto" latinLnBrk="0">
              <a:spcBef>
                <a:spcPts val="0"/>
              </a:spcBef>
              <a:spcAft>
                <a:spcPts val="0"/>
              </a:spcAft>
              <a:defRPr/>
            </a:pPr>
            <a:fld id="{9D53E389-1311-4796-9190-1F74A8EADEA2}" type="slidenum">
              <a:rPr kumimoji="0" lang="en-US" sz="90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sz="90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9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 rot="-5400000">
            <a:off x="7467600" y="4249738"/>
            <a:ext cx="4560888" cy="201612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anchor="b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sz="700" smtClean="0">
                <a:solidFill>
                  <a:srgbClr val="808080"/>
                </a:solidFill>
                <a:latin typeface="Verdana"/>
                <a:ea typeface="+mn-ea"/>
              </a:rPr>
              <a:t>Copyright © 2015 by The Boston Consulting Group, Inc. All rights reserved.</a:t>
            </a:r>
            <a:endParaRPr kumimoji="0" lang="en-US" sz="700">
              <a:solidFill>
                <a:srgbClr val="808080"/>
              </a:solidFill>
              <a:latin typeface="Verdana"/>
              <a:ea typeface="+mn-ea"/>
            </a:endParaRPr>
          </a:p>
        </p:txBody>
      </p:sp>
      <p:sp>
        <p:nvSpPr>
          <p:cNvPr id="13" name="Rectangle 2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842127" y="6622656"/>
            <a:ext cx="2220160" cy="1846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auto" latinLnBrk="0" hangingPunct="0">
              <a:spcBef>
                <a:spcPts val="0"/>
              </a:spcBef>
              <a:spcAft>
                <a:spcPts val="0"/>
              </a:spcAft>
            </a:pPr>
            <a:r>
              <a:rPr kumimoji="0" lang="en-US" sz="1200" b="1" dirty="0" smtClean="0">
                <a:solidFill>
                  <a:srgbClr val="C41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Draft—for discussion only</a:t>
            </a:r>
          </a:p>
        </p:txBody>
      </p:sp>
      <p:pic>
        <p:nvPicPr>
          <p:cNvPr id="11" name="Изображение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" y="450857"/>
            <a:ext cx="1132150" cy="43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7"/>
          <p:cNvCxnSpPr/>
          <p:nvPr/>
        </p:nvCxnSpPr>
        <p:spPr>
          <a:xfrm>
            <a:off x="457200" y="993600"/>
            <a:ext cx="8992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4166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rgbClr val="13246B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Clr>
          <a:srgbClr val="13246B"/>
        </a:buClr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914400" indent="-228600" algn="l" defTabSz="914400" rtl="0" eaLnBrk="1" latinLnBrk="0" hangingPunct="1">
        <a:spcBef>
          <a:spcPct val="20000"/>
        </a:spcBef>
        <a:buClr>
          <a:srgbClr val="13246B"/>
        </a:buClr>
        <a:buFont typeface="Arial" pitchFamily="34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376363" indent="-233362" algn="l" defTabSz="914400" rtl="0" eaLnBrk="1" latinLnBrk="0" hangingPunct="1">
        <a:spcBef>
          <a:spcPct val="20000"/>
        </a:spcBef>
        <a:buClr>
          <a:srgbClr val="13246B"/>
        </a:buClr>
        <a:buFont typeface="Arial" pitchFamily="34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8988" indent="-230188" algn="l" defTabSz="914400" rtl="0" eaLnBrk="1" latinLnBrk="0" hangingPunct="1">
        <a:spcBef>
          <a:spcPct val="20000"/>
        </a:spcBef>
        <a:buClr>
          <a:srgbClr val="13246B"/>
        </a:buClr>
        <a:buFont typeface="Arial" pitchFamily="34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7504" name="think-cell Slide" r:id="rId9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6424" y="152475"/>
            <a:ext cx="7573575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8400"/>
            <a:ext cx="8992800" cy="459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FooterSimple"/>
          <p:cNvSpPr/>
          <p:nvPr/>
        </p:nvSpPr>
        <p:spPr>
          <a:xfrm>
            <a:off x="457200" y="6699600"/>
            <a:ext cx="644400" cy="1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ru-RU" sz="700" smtClean="0">
                <a:solidFill>
                  <a:srgbClr val="808080"/>
                </a:solidFill>
                <a:latin typeface="Verdana"/>
              </a:rPr>
              <a:t>КДК </a:t>
            </a:r>
            <a:r>
              <a:rPr kumimoji="0" lang="en-US" sz="700" smtClean="0">
                <a:solidFill>
                  <a:srgbClr val="808080"/>
                </a:solidFill>
                <a:latin typeface="Verdana"/>
              </a:rPr>
              <a:t>SafeNet 20151228 2300.pptx</a:t>
            </a:r>
            <a:endParaRPr kumimoji="0" lang="en-US" sz="700" dirty="0">
              <a:solidFill>
                <a:srgbClr val="808080"/>
              </a:solidFill>
              <a:latin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59200" y="6674400"/>
            <a:ext cx="190500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 fontAlgn="auto" latinLnBrk="0">
              <a:spcBef>
                <a:spcPts val="0"/>
              </a:spcBef>
              <a:spcAft>
                <a:spcPts val="0"/>
              </a:spcAft>
              <a:defRPr/>
            </a:pPr>
            <a:fld id="{9D53E389-1311-4796-9190-1F74A8EADEA2}" type="slidenum">
              <a:rPr kumimoji="0" lang="en-US" sz="90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sz="90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9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 rot="-5400000">
            <a:off x="7467600" y="4249738"/>
            <a:ext cx="4560888" cy="201612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anchor="b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sz="700" smtClean="0">
                <a:solidFill>
                  <a:srgbClr val="808080"/>
                </a:solidFill>
                <a:latin typeface="Verdana"/>
                <a:ea typeface="+mn-ea"/>
              </a:rPr>
              <a:t>Copyright © 2015 by The Boston Consulting Group, Inc. All rights reserved.</a:t>
            </a:r>
            <a:endParaRPr kumimoji="0" lang="en-US" sz="700">
              <a:solidFill>
                <a:srgbClr val="808080"/>
              </a:solidFill>
              <a:latin typeface="Verdana"/>
              <a:ea typeface="+mn-ea"/>
            </a:endParaRPr>
          </a:p>
        </p:txBody>
      </p:sp>
      <p:sp>
        <p:nvSpPr>
          <p:cNvPr id="13" name="Rectangle 2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842127" y="6622656"/>
            <a:ext cx="2220160" cy="1846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auto" latinLnBrk="0" hangingPunct="0">
              <a:spcBef>
                <a:spcPts val="0"/>
              </a:spcBef>
              <a:spcAft>
                <a:spcPts val="0"/>
              </a:spcAft>
            </a:pPr>
            <a:r>
              <a:rPr kumimoji="0" lang="en-US" sz="1200" b="1" dirty="0" smtClean="0">
                <a:solidFill>
                  <a:srgbClr val="C41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Draft—for discussion only</a:t>
            </a:r>
          </a:p>
        </p:txBody>
      </p:sp>
      <p:pic>
        <p:nvPicPr>
          <p:cNvPr id="11" name="Изображение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" y="450857"/>
            <a:ext cx="1132150" cy="43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7"/>
          <p:cNvCxnSpPr/>
          <p:nvPr/>
        </p:nvCxnSpPr>
        <p:spPr>
          <a:xfrm>
            <a:off x="457200" y="993600"/>
            <a:ext cx="8992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9822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rgbClr val="13246B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Clr>
          <a:srgbClr val="13246B"/>
        </a:buClr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914400" indent="-228600" algn="l" defTabSz="914400" rtl="0" eaLnBrk="1" latinLnBrk="0" hangingPunct="1">
        <a:spcBef>
          <a:spcPct val="20000"/>
        </a:spcBef>
        <a:buClr>
          <a:srgbClr val="13246B"/>
        </a:buClr>
        <a:buFont typeface="Arial" pitchFamily="34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376363" indent="-233362" algn="l" defTabSz="914400" rtl="0" eaLnBrk="1" latinLnBrk="0" hangingPunct="1">
        <a:spcBef>
          <a:spcPct val="20000"/>
        </a:spcBef>
        <a:buClr>
          <a:srgbClr val="13246B"/>
        </a:buClr>
        <a:buFont typeface="Arial" pitchFamily="34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8988" indent="-230188" algn="l" defTabSz="914400" rtl="0" eaLnBrk="1" latinLnBrk="0" hangingPunct="1">
        <a:spcBef>
          <a:spcPct val="20000"/>
        </a:spcBef>
        <a:buClr>
          <a:srgbClr val="13246B"/>
        </a:buClr>
        <a:buFont typeface="Arial" pitchFamily="34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119" name="think-cell Slide" r:id="rId9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6424" y="152475"/>
            <a:ext cx="7573575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8400"/>
            <a:ext cx="8992800" cy="459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FooterSimple"/>
          <p:cNvSpPr/>
          <p:nvPr/>
        </p:nvSpPr>
        <p:spPr>
          <a:xfrm>
            <a:off x="457200" y="6699600"/>
            <a:ext cx="644400" cy="1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ru-RU" sz="700" smtClean="0">
                <a:solidFill>
                  <a:srgbClr val="808080"/>
                </a:solidFill>
                <a:latin typeface="Verdana"/>
              </a:rPr>
              <a:t>КДК </a:t>
            </a:r>
            <a:r>
              <a:rPr kumimoji="0" lang="en-US" sz="700" smtClean="0">
                <a:solidFill>
                  <a:srgbClr val="808080"/>
                </a:solidFill>
                <a:latin typeface="Verdana"/>
              </a:rPr>
              <a:t>SafeNet 20151228 2300.pptx</a:t>
            </a:r>
            <a:endParaRPr kumimoji="0" lang="en-US" sz="700" dirty="0">
              <a:solidFill>
                <a:srgbClr val="808080"/>
              </a:solidFill>
              <a:latin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59200" y="6674400"/>
            <a:ext cx="190500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 fontAlgn="auto" latinLnBrk="0">
              <a:spcBef>
                <a:spcPts val="0"/>
              </a:spcBef>
              <a:spcAft>
                <a:spcPts val="0"/>
              </a:spcAft>
              <a:defRPr/>
            </a:pPr>
            <a:fld id="{9D53E389-1311-4796-9190-1F74A8EADEA2}" type="slidenum">
              <a:rPr kumimoji="0" lang="en-US" sz="90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sz="90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9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 rot="-5400000">
            <a:off x="7467600" y="4249738"/>
            <a:ext cx="4560888" cy="201612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anchor="b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sz="700" smtClean="0">
                <a:solidFill>
                  <a:srgbClr val="808080"/>
                </a:solidFill>
                <a:latin typeface="Verdana"/>
                <a:ea typeface="+mn-ea"/>
              </a:rPr>
              <a:t>Copyright © 2015 by The Boston Consulting Group, Inc. All rights reserved.</a:t>
            </a:r>
            <a:endParaRPr kumimoji="0" lang="en-US" sz="700">
              <a:solidFill>
                <a:srgbClr val="808080"/>
              </a:solidFill>
              <a:latin typeface="Verdana"/>
              <a:ea typeface="+mn-ea"/>
            </a:endParaRPr>
          </a:p>
        </p:txBody>
      </p:sp>
      <p:sp>
        <p:nvSpPr>
          <p:cNvPr id="13" name="Rectangle 2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842127" y="6622656"/>
            <a:ext cx="2220160" cy="1846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auto" latinLnBrk="0" hangingPunct="0">
              <a:spcBef>
                <a:spcPts val="0"/>
              </a:spcBef>
              <a:spcAft>
                <a:spcPts val="0"/>
              </a:spcAft>
            </a:pPr>
            <a:r>
              <a:rPr kumimoji="0" lang="en-US" sz="1200" b="1" dirty="0" smtClean="0">
                <a:solidFill>
                  <a:srgbClr val="C41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Draft—for discussion only</a:t>
            </a:r>
          </a:p>
        </p:txBody>
      </p:sp>
      <p:pic>
        <p:nvPicPr>
          <p:cNvPr id="11" name="Изображение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" y="450857"/>
            <a:ext cx="1132150" cy="43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7"/>
          <p:cNvCxnSpPr/>
          <p:nvPr/>
        </p:nvCxnSpPr>
        <p:spPr>
          <a:xfrm>
            <a:off x="457200" y="993600"/>
            <a:ext cx="8992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1240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rgbClr val="13246B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Clr>
          <a:srgbClr val="13246B"/>
        </a:buClr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914400" indent="-228600" algn="l" defTabSz="914400" rtl="0" eaLnBrk="1" latinLnBrk="0" hangingPunct="1">
        <a:spcBef>
          <a:spcPct val="20000"/>
        </a:spcBef>
        <a:buClr>
          <a:srgbClr val="13246B"/>
        </a:buClr>
        <a:buFont typeface="Arial" pitchFamily="34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376363" indent="-233362" algn="l" defTabSz="914400" rtl="0" eaLnBrk="1" latinLnBrk="0" hangingPunct="1">
        <a:spcBef>
          <a:spcPct val="20000"/>
        </a:spcBef>
        <a:buClr>
          <a:srgbClr val="13246B"/>
        </a:buClr>
        <a:buFont typeface="Arial" pitchFamily="34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8988" indent="-230188" algn="l" defTabSz="914400" rtl="0" eaLnBrk="1" latinLnBrk="0" hangingPunct="1">
        <a:spcBef>
          <a:spcPct val="20000"/>
        </a:spcBef>
        <a:buClr>
          <a:srgbClr val="13246B"/>
        </a:buClr>
        <a:buFont typeface="Arial" pitchFamily="34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26719" name="think-cell Slide" r:id="rId9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6424" y="152475"/>
            <a:ext cx="7573575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8400"/>
            <a:ext cx="8992800" cy="459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FooterSimple"/>
          <p:cNvSpPr/>
          <p:nvPr/>
        </p:nvSpPr>
        <p:spPr>
          <a:xfrm>
            <a:off x="457200" y="6699600"/>
            <a:ext cx="644400" cy="1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ru-RU" sz="700" smtClean="0">
                <a:solidFill>
                  <a:srgbClr val="808080"/>
                </a:solidFill>
                <a:latin typeface="Verdana"/>
              </a:rPr>
              <a:t>КДК </a:t>
            </a:r>
            <a:r>
              <a:rPr kumimoji="0" lang="en-US" sz="700" smtClean="0">
                <a:solidFill>
                  <a:srgbClr val="808080"/>
                </a:solidFill>
                <a:latin typeface="Verdana"/>
              </a:rPr>
              <a:t>SafeNet 20151228 2300.pptx</a:t>
            </a:r>
            <a:endParaRPr kumimoji="0" lang="en-US" sz="700" dirty="0">
              <a:solidFill>
                <a:srgbClr val="808080"/>
              </a:solidFill>
              <a:latin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59200" y="6674400"/>
            <a:ext cx="190500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 fontAlgn="auto" latinLnBrk="0">
              <a:spcBef>
                <a:spcPts val="0"/>
              </a:spcBef>
              <a:spcAft>
                <a:spcPts val="0"/>
              </a:spcAft>
              <a:defRPr/>
            </a:pPr>
            <a:fld id="{9D53E389-1311-4796-9190-1F74A8EADEA2}" type="slidenum">
              <a:rPr kumimoji="0" lang="en-US" sz="90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sz="90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9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 rot="-5400000">
            <a:off x="7467600" y="4249738"/>
            <a:ext cx="4560888" cy="201612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anchor="b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sz="700" smtClean="0">
                <a:solidFill>
                  <a:srgbClr val="808080"/>
                </a:solidFill>
                <a:latin typeface="Verdana"/>
                <a:ea typeface="+mn-ea"/>
              </a:rPr>
              <a:t>Copyright © 2015 by The Boston Consulting Group, Inc. All rights reserved.</a:t>
            </a:r>
            <a:endParaRPr kumimoji="0" lang="en-US" sz="700">
              <a:solidFill>
                <a:srgbClr val="808080"/>
              </a:solidFill>
              <a:latin typeface="Verdana"/>
              <a:ea typeface="+mn-ea"/>
            </a:endParaRPr>
          </a:p>
        </p:txBody>
      </p:sp>
      <p:sp>
        <p:nvSpPr>
          <p:cNvPr id="13" name="Rectangle 2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842127" y="6622656"/>
            <a:ext cx="2220160" cy="1846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auto" latinLnBrk="0" hangingPunct="0">
              <a:spcBef>
                <a:spcPts val="0"/>
              </a:spcBef>
              <a:spcAft>
                <a:spcPts val="0"/>
              </a:spcAft>
            </a:pPr>
            <a:r>
              <a:rPr kumimoji="0" lang="en-US" sz="1200" b="1" dirty="0" smtClean="0">
                <a:solidFill>
                  <a:srgbClr val="C41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Draft—for discussion only</a:t>
            </a:r>
          </a:p>
        </p:txBody>
      </p:sp>
      <p:pic>
        <p:nvPicPr>
          <p:cNvPr id="11" name="Изображение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" y="450857"/>
            <a:ext cx="1132150" cy="43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7"/>
          <p:cNvCxnSpPr/>
          <p:nvPr/>
        </p:nvCxnSpPr>
        <p:spPr>
          <a:xfrm>
            <a:off x="457200" y="993600"/>
            <a:ext cx="8992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1115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rgbClr val="13246B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Clr>
          <a:srgbClr val="13246B"/>
        </a:buClr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914400" indent="-228600" algn="l" defTabSz="914400" rtl="0" eaLnBrk="1" latinLnBrk="0" hangingPunct="1">
        <a:spcBef>
          <a:spcPct val="20000"/>
        </a:spcBef>
        <a:buClr>
          <a:srgbClr val="13246B"/>
        </a:buClr>
        <a:buFont typeface="Arial" pitchFamily="34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376363" indent="-233362" algn="l" defTabSz="914400" rtl="0" eaLnBrk="1" latinLnBrk="0" hangingPunct="1">
        <a:spcBef>
          <a:spcPct val="20000"/>
        </a:spcBef>
        <a:buClr>
          <a:srgbClr val="13246B"/>
        </a:buClr>
        <a:buFont typeface="Arial" pitchFamily="34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8988" indent="-230188" algn="l" defTabSz="914400" rtl="0" eaLnBrk="1" latinLnBrk="0" hangingPunct="1">
        <a:spcBef>
          <a:spcPct val="20000"/>
        </a:spcBef>
        <a:buClr>
          <a:srgbClr val="13246B"/>
        </a:buClr>
        <a:buFont typeface="Arial" pitchFamily="34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/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37939" name="think-cell Slide" r:id="rId9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6424" y="152475"/>
            <a:ext cx="7573575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8400"/>
            <a:ext cx="8992800" cy="459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FooterSimple"/>
          <p:cNvSpPr/>
          <p:nvPr/>
        </p:nvSpPr>
        <p:spPr>
          <a:xfrm>
            <a:off x="457200" y="6699600"/>
            <a:ext cx="644400" cy="1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ru-RU" sz="700" smtClean="0">
                <a:solidFill>
                  <a:srgbClr val="808080"/>
                </a:solidFill>
                <a:latin typeface="Verdana"/>
              </a:rPr>
              <a:t>КДК </a:t>
            </a:r>
            <a:r>
              <a:rPr kumimoji="0" lang="en-US" sz="700" smtClean="0">
                <a:solidFill>
                  <a:srgbClr val="808080"/>
                </a:solidFill>
                <a:latin typeface="Verdana"/>
              </a:rPr>
              <a:t>SafeNet 20151228 2300.pptx</a:t>
            </a:r>
            <a:endParaRPr kumimoji="0" lang="en-US" sz="700" dirty="0">
              <a:solidFill>
                <a:srgbClr val="808080"/>
              </a:solidFill>
              <a:latin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59200" y="6674400"/>
            <a:ext cx="190500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 fontAlgn="auto" latinLnBrk="0">
              <a:spcBef>
                <a:spcPts val="0"/>
              </a:spcBef>
              <a:spcAft>
                <a:spcPts val="0"/>
              </a:spcAft>
              <a:defRPr/>
            </a:pPr>
            <a:fld id="{9D53E389-1311-4796-9190-1F74A8EADEA2}" type="slidenum">
              <a:rPr kumimoji="0" lang="en-US" sz="90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sz="90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</a:pPr>
            <a:endParaRPr kumimoji="0" lang="en-US" sz="9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 rot="-5400000">
            <a:off x="7467600" y="4249738"/>
            <a:ext cx="4560888" cy="201612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anchor="b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en-US" sz="700" smtClean="0">
                <a:solidFill>
                  <a:srgbClr val="808080"/>
                </a:solidFill>
                <a:latin typeface="Verdana"/>
              </a:rPr>
              <a:t>Copyright © 2015 by The Boston Consulting Group, Inc. All rights reserved.</a:t>
            </a:r>
            <a:endParaRPr kumimoji="0" lang="en-US" sz="700">
              <a:solidFill>
                <a:srgbClr val="808080"/>
              </a:solidFill>
              <a:latin typeface="Verdana"/>
            </a:endParaRPr>
          </a:p>
        </p:txBody>
      </p:sp>
      <p:sp>
        <p:nvSpPr>
          <p:cNvPr id="13" name="Rectangle 2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842127" y="6622656"/>
            <a:ext cx="2220160" cy="1846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auto" latinLnBrk="0" hangingPunct="0">
              <a:spcBef>
                <a:spcPts val="0"/>
              </a:spcBef>
              <a:spcAft>
                <a:spcPts val="0"/>
              </a:spcAft>
            </a:pPr>
            <a:r>
              <a:rPr kumimoji="0" lang="en-US" sz="1200" b="1" dirty="0" smtClean="0">
                <a:solidFill>
                  <a:srgbClr val="C41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Draft—for discussion only</a:t>
            </a:r>
          </a:p>
        </p:txBody>
      </p:sp>
      <p:pic>
        <p:nvPicPr>
          <p:cNvPr id="11" name="Изображение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" y="450857"/>
            <a:ext cx="1132150" cy="43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7"/>
          <p:cNvCxnSpPr/>
          <p:nvPr/>
        </p:nvCxnSpPr>
        <p:spPr>
          <a:xfrm>
            <a:off x="457200" y="993600"/>
            <a:ext cx="8992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425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rgbClr val="13246B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Clr>
          <a:srgbClr val="13246B"/>
        </a:buClr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914400" indent="-228600" algn="l" defTabSz="914400" rtl="0" eaLnBrk="1" latinLnBrk="0" hangingPunct="1">
        <a:spcBef>
          <a:spcPct val="20000"/>
        </a:spcBef>
        <a:buClr>
          <a:srgbClr val="13246B"/>
        </a:buClr>
        <a:buFont typeface="Arial" pitchFamily="34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376363" indent="-233362" algn="l" defTabSz="914400" rtl="0" eaLnBrk="1" latinLnBrk="0" hangingPunct="1">
        <a:spcBef>
          <a:spcPct val="20000"/>
        </a:spcBef>
        <a:buClr>
          <a:srgbClr val="13246B"/>
        </a:buClr>
        <a:buFont typeface="Arial" pitchFamily="34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8988" indent="-230188" algn="l" defTabSz="914400" rtl="0" eaLnBrk="1" latinLnBrk="0" hangingPunct="1">
        <a:spcBef>
          <a:spcPct val="20000"/>
        </a:spcBef>
        <a:buClr>
          <a:srgbClr val="13246B"/>
        </a:buClr>
        <a:buFont typeface="Arial" pitchFamily="34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12" Type="http://schemas.openxmlformats.org/officeDocument/2006/relationships/image" Target="../media/image58.gif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11" Type="http://schemas.openxmlformats.org/officeDocument/2006/relationships/image" Target="../media/image57.jpe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jpeg"/><Relationship Id="rId19" Type="http://schemas.openxmlformats.org/officeDocument/2006/relationships/image" Target="../media/image65.jpeg"/><Relationship Id="rId4" Type="http://schemas.openxmlformats.org/officeDocument/2006/relationships/image" Target="../media/image50.jpeg"/><Relationship Id="rId9" Type="http://schemas.openxmlformats.org/officeDocument/2006/relationships/image" Target="../media/image55.png"/><Relationship Id="rId14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70.jpe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" Type="http://schemas.openxmlformats.org/officeDocument/2006/relationships/image" Target="../media/image69.pn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26" Type="http://schemas.openxmlformats.org/officeDocument/2006/relationships/image" Target="../media/image104.png"/><Relationship Id="rId3" Type="http://schemas.openxmlformats.org/officeDocument/2006/relationships/image" Target="../media/image85.png"/><Relationship Id="rId21" Type="http://schemas.openxmlformats.org/officeDocument/2006/relationships/image" Target="../media/image102.png"/><Relationship Id="rId7" Type="http://schemas.openxmlformats.org/officeDocument/2006/relationships/image" Target="../media/image88.png"/><Relationship Id="rId12" Type="http://schemas.openxmlformats.org/officeDocument/2006/relationships/image" Target="../media/image93.jpeg"/><Relationship Id="rId17" Type="http://schemas.openxmlformats.org/officeDocument/2006/relationships/image" Target="../media/image98.png"/><Relationship Id="rId25" Type="http://schemas.openxmlformats.org/officeDocument/2006/relationships/image" Target="../media/image7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29" Type="http://schemas.openxmlformats.org/officeDocument/2006/relationships/image" Target="../media/image10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24" Type="http://schemas.openxmlformats.org/officeDocument/2006/relationships/image" Target="../media/image103.png"/><Relationship Id="rId32" Type="http://schemas.openxmlformats.org/officeDocument/2006/relationships/image" Target="../media/image49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23" Type="http://schemas.openxmlformats.org/officeDocument/2006/relationships/image" Target="../media/image72.png"/><Relationship Id="rId28" Type="http://schemas.openxmlformats.org/officeDocument/2006/relationships/image" Target="../media/image106.png"/><Relationship Id="rId10" Type="http://schemas.openxmlformats.org/officeDocument/2006/relationships/image" Target="../media/image91.png"/><Relationship Id="rId19" Type="http://schemas.openxmlformats.org/officeDocument/2006/relationships/image" Target="../media/image100.png"/><Relationship Id="rId31" Type="http://schemas.openxmlformats.org/officeDocument/2006/relationships/image" Target="../media/image70.jpeg"/><Relationship Id="rId4" Type="http://schemas.openxmlformats.org/officeDocument/2006/relationships/image" Target="../media/image51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Relationship Id="rId22" Type="http://schemas.openxmlformats.org/officeDocument/2006/relationships/image" Target="../media/image71.png"/><Relationship Id="rId27" Type="http://schemas.openxmlformats.org/officeDocument/2006/relationships/image" Target="../media/image105.png"/><Relationship Id="rId30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18.png"/><Relationship Id="rId18" Type="http://schemas.openxmlformats.org/officeDocument/2006/relationships/image" Target="../media/image107.png"/><Relationship Id="rId3" Type="http://schemas.openxmlformats.org/officeDocument/2006/relationships/image" Target="../media/image116.png"/><Relationship Id="rId21" Type="http://schemas.openxmlformats.org/officeDocument/2006/relationships/image" Target="../media/image122.png"/><Relationship Id="rId7" Type="http://schemas.openxmlformats.org/officeDocument/2006/relationships/image" Target="../media/image99.png"/><Relationship Id="rId12" Type="http://schemas.openxmlformats.org/officeDocument/2006/relationships/image" Target="../media/image56.jpeg"/><Relationship Id="rId17" Type="http://schemas.openxmlformats.org/officeDocument/2006/relationships/image" Target="../media/image106.png"/><Relationship Id="rId2" Type="http://schemas.openxmlformats.org/officeDocument/2006/relationships/image" Target="../media/image115.png"/><Relationship Id="rId16" Type="http://schemas.openxmlformats.org/officeDocument/2006/relationships/image" Target="../media/image120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8.png"/><Relationship Id="rId11" Type="http://schemas.openxmlformats.org/officeDocument/2006/relationships/image" Target="../media/image52.png"/><Relationship Id="rId24" Type="http://schemas.openxmlformats.org/officeDocument/2006/relationships/image" Target="../media/image125.png"/><Relationship Id="rId5" Type="http://schemas.openxmlformats.org/officeDocument/2006/relationships/image" Target="../media/image97.png"/><Relationship Id="rId15" Type="http://schemas.openxmlformats.org/officeDocument/2006/relationships/image" Target="../media/image49.png"/><Relationship Id="rId23" Type="http://schemas.openxmlformats.org/officeDocument/2006/relationships/image" Target="../media/image124.png"/><Relationship Id="rId10" Type="http://schemas.openxmlformats.org/officeDocument/2006/relationships/image" Target="../media/image51.png"/><Relationship Id="rId19" Type="http://schemas.openxmlformats.org/officeDocument/2006/relationships/image" Target="../media/image121.png"/><Relationship Id="rId4" Type="http://schemas.openxmlformats.org/officeDocument/2006/relationships/image" Target="../media/image91.png"/><Relationship Id="rId9" Type="http://schemas.openxmlformats.org/officeDocument/2006/relationships/image" Target="../media/image117.png"/><Relationship Id="rId14" Type="http://schemas.openxmlformats.org/officeDocument/2006/relationships/image" Target="../media/image119.png"/><Relationship Id="rId22" Type="http://schemas.openxmlformats.org/officeDocument/2006/relationships/image" Target="../media/image1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18" Type="http://schemas.openxmlformats.org/officeDocument/2006/relationships/hyperlink" Target="https://www.google.co.kr/imgres?imgurl=http://wwwcache.wraltechwire.com/asset/news/2014/08/29/13935559/SAMSUNG_GEAR_SMARTWATCH-306x300.jpg&amp;imgrefurl=http://wraltechwire.com/tag/telecommunications_and_wireless/1/&amp;docid=kyGWW7tpUKrvuM&amp;tbnid=99wBMTcEif5JFM&amp;w=306&amp;h=300&amp;ei=mW4WVIH_OoSB8QW30oCwCQ&amp;ved=0CAMQxiAwAQ&amp;iact=c" TargetMode="External"/><Relationship Id="rId3" Type="http://schemas.openxmlformats.org/officeDocument/2006/relationships/image" Target="../media/image20.gif"/><Relationship Id="rId7" Type="http://schemas.openxmlformats.org/officeDocument/2006/relationships/hyperlink" Target="http://2.bp.blogspot.com/_UZImdYAiry8/TQh7-MkPYHI/AAAAAAAAVWQ/CZ3ya_ZqgXk/s1600/W3C_logo.jpg" TargetMode="External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" Type="http://schemas.openxmlformats.org/officeDocument/2006/relationships/image" Target="../media/image19.png"/><Relationship Id="rId16" Type="http://schemas.openxmlformats.org/officeDocument/2006/relationships/image" Target="../media/image32.jpe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11" Type="http://schemas.openxmlformats.org/officeDocument/2006/relationships/image" Target="../media/image27.jpeg"/><Relationship Id="rId5" Type="http://schemas.openxmlformats.org/officeDocument/2006/relationships/image" Target="../media/image22.jpe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19" Type="http://schemas.openxmlformats.org/officeDocument/2006/relationships/image" Target="../media/image34.jpe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733871" y="2948341"/>
            <a:ext cx="7778021" cy="976859"/>
          </a:xfrm>
        </p:spPr>
        <p:txBody>
          <a:bodyPr/>
          <a:lstStyle/>
          <a:p>
            <a:r>
              <a:rPr lang="en-US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“Russian </a:t>
            </a:r>
            <a:r>
              <a:rPr lang="en-US" dirty="0" err="1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Tizen</a:t>
            </a:r>
            <a:r>
              <a:rPr lang="en-US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” project</a:t>
            </a:r>
          </a:p>
          <a:p>
            <a:r>
              <a:rPr lang="en-US" sz="2000" i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April</a:t>
            </a:r>
            <a:r>
              <a:rPr lang="en-US" sz="2000" i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sz="2000" i="1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, </a:t>
            </a:r>
            <a:r>
              <a:rPr lang="en-US" sz="2000" i="1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2016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882759" y="0"/>
            <a:ext cx="2023241" cy="17552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167788" y="5001658"/>
            <a:ext cx="73420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600" kern="0" dirty="0" smtClean="0">
                <a:latin typeface="+mj-lt"/>
                <a:ea typeface="+mn-ea"/>
              </a:rPr>
              <a:t>Marat Guriev               GR Director              Samsung Electronics Rus Company</a:t>
            </a:r>
            <a:endParaRPr kumimoji="0" lang="en-US" sz="1600" i="0" u="none" strike="noStrike" kern="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348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Tizen</a:t>
            </a:r>
            <a:r>
              <a:rPr lang="en-US" dirty="0" smtClean="0"/>
              <a:t> Platform value </a:t>
            </a:r>
            <a:r>
              <a:rPr lang="en-US" dirty="0"/>
              <a:t>p</a:t>
            </a:r>
            <a:r>
              <a:rPr lang="en-US" dirty="0" smtClean="0"/>
              <a:t>roposition for Russia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모서리가 둥근 직사각형 2"/>
          <p:cNvSpPr/>
          <p:nvPr/>
        </p:nvSpPr>
        <p:spPr>
          <a:xfrm>
            <a:off x="2098234" y="3319355"/>
            <a:ext cx="547260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…Service Platform…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모서리가 둥근 직사각형 33"/>
          <p:cNvSpPr/>
          <p:nvPr/>
        </p:nvSpPr>
        <p:spPr>
          <a:xfrm>
            <a:off x="2098234" y="2323783"/>
            <a:ext cx="547260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…Open, Scalable and Adaptive…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314258" y="3819421"/>
            <a:ext cx="5306362" cy="35263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767951" rtl="0" eaLnBrk="1" latinLnBrk="1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en-US" sz="1600" b="1" dirty="0">
                <a:latin typeface="맑은 고딕" pitchFamily="50" charset="-127"/>
                <a:ea typeface="맑은 고딕" pitchFamily="50" charset="-127"/>
              </a:rPr>
              <a:t>Advanced virtualization container technology</a:t>
            </a:r>
            <a:endParaRPr lang="ru-RU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314259" y="2823849"/>
            <a:ext cx="5181573" cy="35263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767951" rtl="0" eaLnBrk="1" latinLnBrk="1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en-US" sz="1600" b="1" dirty="0" smtClean="0">
                <a:latin typeface="맑은 고딕" pitchFamily="50" charset="-127"/>
                <a:ea typeface="맑은 고딕" pitchFamily="50" charset="-127"/>
              </a:rPr>
              <a:t>Fully </a:t>
            </a:r>
            <a:r>
              <a:rPr lang="en-US" sz="1600" b="1" dirty="0">
                <a:latin typeface="맑은 고딕" pitchFamily="50" charset="-127"/>
                <a:ea typeface="맑은 고딕" pitchFamily="50" charset="-127"/>
              </a:rPr>
              <a:t>Open </a:t>
            </a:r>
            <a:r>
              <a:rPr lang="en-US" sz="1600" b="1" dirty="0" smtClean="0">
                <a:latin typeface="맑은 고딕" pitchFamily="50" charset="-127"/>
                <a:ea typeface="맑은 고딕" pitchFamily="50" charset="-127"/>
              </a:rPr>
              <a:t>OS, </a:t>
            </a:r>
            <a:r>
              <a:rPr lang="en-US" sz="1600" b="1" dirty="0">
                <a:latin typeface="맑은 고딕" pitchFamily="50" charset="-127"/>
                <a:ea typeface="맑은 고딕" pitchFamily="50" charset="-127"/>
              </a:rPr>
              <a:t>No compulsory app, Customization</a:t>
            </a:r>
            <a:endParaRPr lang="ru-RU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모서리가 둥근 직사각형 2"/>
          <p:cNvSpPr/>
          <p:nvPr/>
        </p:nvSpPr>
        <p:spPr>
          <a:xfrm>
            <a:off x="2098234" y="5319619"/>
            <a:ext cx="547260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…which you can trust !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314260" y="5823675"/>
            <a:ext cx="4679393" cy="353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767951" rtl="0" eaLnBrk="1" latinLnBrk="1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en-US" sz="1600" b="1" dirty="0">
                <a:latin typeface="맑은 고딕" pitchFamily="50" charset="-127"/>
                <a:ea typeface="맑은 고딕" pitchFamily="50" charset="-127"/>
              </a:rPr>
              <a:t>Certification for FSTEK and FSB (KC1/2)</a:t>
            </a:r>
            <a:endParaRPr lang="ru-RU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모서리가 둥근 직사각형 33"/>
          <p:cNvSpPr/>
          <p:nvPr/>
        </p:nvSpPr>
        <p:spPr>
          <a:xfrm>
            <a:off x="2098234" y="1319091"/>
            <a:ext cx="547260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Globally recognized and growing, …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2314259" y="1823717"/>
            <a:ext cx="5181573" cy="35263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767951" rtl="0" eaLnBrk="1" latinLnBrk="1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en-US" sz="1600" b="1" dirty="0" err="1">
                <a:latin typeface="맑은 고딕" pitchFamily="50" charset="-127"/>
                <a:ea typeface="맑은 고딕" pitchFamily="50" charset="-127"/>
              </a:rPr>
              <a:t>Tizen</a:t>
            </a:r>
            <a:r>
              <a:rPr lang="en-US" sz="16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600" b="1" dirty="0" smtClean="0">
                <a:latin typeface="맑은 고딕" pitchFamily="50" charset="-127"/>
                <a:ea typeface="맑은 고딕" pitchFamily="50" charset="-127"/>
              </a:rPr>
              <a:t>Association</a:t>
            </a:r>
            <a:endParaRPr lang="ru-RU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모서리가 둥근 직사각형 2"/>
          <p:cNvSpPr/>
          <p:nvPr/>
        </p:nvSpPr>
        <p:spPr>
          <a:xfrm>
            <a:off x="2098234" y="4319487"/>
            <a:ext cx="547260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…for Internet of Things…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314257" y="4819553"/>
            <a:ext cx="5294949" cy="35263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767951" rtl="0" eaLnBrk="1" latinLnBrk="1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en-US" sz="1600" b="1" dirty="0" smtClean="0">
                <a:latin typeface="맑은 고딕" pitchFamily="50" charset="-127"/>
                <a:ea typeface="맑은 고딕" pitchFamily="50" charset="-127"/>
              </a:rPr>
              <a:t>OIC, Available </a:t>
            </a:r>
            <a:r>
              <a:rPr lang="en-US" sz="1600" b="1" dirty="0">
                <a:latin typeface="맑은 고딕" pitchFamily="50" charset="-127"/>
                <a:ea typeface="맑은 고딕" pitchFamily="50" charset="-127"/>
              </a:rPr>
              <a:t>for </a:t>
            </a:r>
            <a:r>
              <a:rPr lang="en-US" sz="1600" b="1" dirty="0" smtClean="0">
                <a:latin typeface="맑은 고딕" pitchFamily="50" charset="-127"/>
                <a:ea typeface="맑은 고딕" pitchFamily="50" charset="-127"/>
              </a:rPr>
              <a:t>Mobile ∙ Wearable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∙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sz="1600" b="1" dirty="0" smtClean="0">
                <a:latin typeface="맑은 고딕" pitchFamily="50" charset="-127"/>
                <a:ea typeface="맑은 고딕" pitchFamily="50" charset="-127"/>
              </a:rPr>
              <a:t>TV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 ∙ </a:t>
            </a:r>
            <a:r>
              <a:rPr lang="en-US" sz="1600" b="1" dirty="0" smtClean="0">
                <a:latin typeface="맑은 고딕" pitchFamily="50" charset="-127"/>
                <a:ea typeface="맑은 고딕" pitchFamily="50" charset="-127"/>
              </a:rPr>
              <a:t>STB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 ∙ </a:t>
            </a:r>
            <a:r>
              <a:rPr lang="en-US" sz="1600" b="1" dirty="0" smtClean="0">
                <a:latin typeface="맑은 고딕" pitchFamily="50" charset="-127"/>
                <a:ea typeface="맑은 고딕" pitchFamily="50" charset="-127"/>
              </a:rPr>
              <a:t>IVI</a:t>
            </a:r>
            <a:endParaRPr lang="ru-RU" sz="16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84122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6523136"/>
              </p:ext>
            </p:extLst>
          </p:nvPr>
        </p:nvGraphicFramePr>
        <p:xfrm>
          <a:off x="92982" y="834771"/>
          <a:ext cx="9720799" cy="5719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955"/>
                <a:gridCol w="969316"/>
                <a:gridCol w="969316"/>
                <a:gridCol w="969316"/>
                <a:gridCol w="969316"/>
                <a:gridCol w="969316"/>
                <a:gridCol w="969316"/>
                <a:gridCol w="969316"/>
                <a:gridCol w="969316"/>
                <a:gridCol w="969316"/>
              </a:tblGrid>
              <a:tr h="24263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2014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Q1’15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99060" marR="99060"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Q2’15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99060" marR="99060"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Q3’15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99060" marR="99060"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Malgun Gothic" pitchFamily="34" charset="-127"/>
                          <a:ea typeface="Malgun Gothic" pitchFamily="34" charset="-127"/>
                        </a:rPr>
                        <a:t>Q4’15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99060" marR="99060"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14270">
                <a:tc>
                  <a:txBody>
                    <a:bodyPr/>
                    <a:lstStyle/>
                    <a:p>
                      <a:pPr algn="ctr" latinLnBrk="1"/>
                      <a:endParaRPr lang="ko-KR" altLang="en-US" sz="2400" dirty="0">
                        <a:solidFill>
                          <a:schemeClr val="tx1"/>
                        </a:solidFill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dirty="0">
                        <a:solidFill>
                          <a:schemeClr val="tx1"/>
                        </a:solidFill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99060" marR="99060"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dirty="0">
                        <a:solidFill>
                          <a:schemeClr val="tx1"/>
                        </a:solidFill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99060" marR="99060"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dirty="0">
                        <a:solidFill>
                          <a:schemeClr val="tx1"/>
                        </a:solidFill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99060" marR="99060"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dirty="0">
                        <a:solidFill>
                          <a:srgbClr val="FF0000"/>
                        </a:solidFill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99060" marR="99060"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dirty="0">
                        <a:solidFill>
                          <a:schemeClr val="tx1"/>
                        </a:solidFill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99060" marR="99060"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dirty="0">
                        <a:solidFill>
                          <a:schemeClr val="tx1"/>
                        </a:solidFill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99060" marR="99060"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99060" marR="99060"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99060" marR="99060"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400" dirty="0">
                        <a:solidFill>
                          <a:schemeClr val="tx1"/>
                        </a:solidFill>
                        <a:latin typeface="Malgun Gothic" pitchFamily="34" charset="-127"/>
                        <a:ea typeface="Malgun Gothic" pitchFamily="34" charset="-127"/>
                      </a:endParaRPr>
                    </a:p>
                  </a:txBody>
                  <a:tcPr marL="99060" marR="99060"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3" name="직선 연결선 35"/>
          <p:cNvCxnSpPr/>
          <p:nvPr/>
        </p:nvCxnSpPr>
        <p:spPr>
          <a:xfrm>
            <a:off x="132161" y="4214881"/>
            <a:ext cx="9613203" cy="0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타원 81"/>
          <p:cNvSpPr/>
          <p:nvPr/>
        </p:nvSpPr>
        <p:spPr>
          <a:xfrm>
            <a:off x="1465635" y="4173507"/>
            <a:ext cx="78009" cy="82751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 latinLnBrk="1"/>
            <a:endParaRPr lang="en-US" sz="1800">
              <a:solidFill>
                <a:prstClr val="white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96" name="타원 63"/>
          <p:cNvSpPr/>
          <p:nvPr/>
        </p:nvSpPr>
        <p:spPr>
          <a:xfrm>
            <a:off x="2528961" y="4173507"/>
            <a:ext cx="78009" cy="82751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 latinLnBrk="1"/>
            <a:endParaRPr lang="en-US" sz="1800">
              <a:solidFill>
                <a:prstClr val="white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00" name="타원 63"/>
          <p:cNvSpPr/>
          <p:nvPr/>
        </p:nvSpPr>
        <p:spPr>
          <a:xfrm>
            <a:off x="7954624" y="4173507"/>
            <a:ext cx="78009" cy="82751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 latinLnBrk="1"/>
            <a:endParaRPr lang="en-US" sz="1800">
              <a:solidFill>
                <a:prstClr val="white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14" name="타원 63"/>
          <p:cNvSpPr/>
          <p:nvPr/>
        </p:nvSpPr>
        <p:spPr>
          <a:xfrm>
            <a:off x="8110662" y="4173507"/>
            <a:ext cx="78009" cy="82751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 latinLnBrk="1"/>
            <a:endParaRPr lang="en-US" sz="1800">
              <a:solidFill>
                <a:prstClr val="white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40" name="타원 63"/>
          <p:cNvSpPr/>
          <p:nvPr/>
        </p:nvSpPr>
        <p:spPr>
          <a:xfrm>
            <a:off x="5502202" y="4173507"/>
            <a:ext cx="78009" cy="82751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 latinLnBrk="1"/>
            <a:endParaRPr lang="en-US" sz="1800">
              <a:solidFill>
                <a:prstClr val="white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cxnSp>
        <p:nvCxnSpPr>
          <p:cNvPr id="16" name="Straight Arrow Connector 15"/>
          <p:cNvCxnSpPr>
            <a:endCxn id="95" idx="0"/>
          </p:cNvCxnSpPr>
          <p:nvPr/>
        </p:nvCxnSpPr>
        <p:spPr bwMode="auto">
          <a:xfrm>
            <a:off x="1504640" y="1669704"/>
            <a:ext cx="0" cy="25038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68540" y="1140719"/>
            <a:ext cx="2776636" cy="101565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36" tIns="45718" rIns="91436" bIns="45718" rtlCol="0">
            <a:spAutoFit/>
          </a:bodyPr>
          <a:lstStyle/>
          <a:p>
            <a:pPr algn="ctr" defTabSz="914400" latinLnBrk="1"/>
            <a:r>
              <a:rPr lang="en-US" altLang="ko-KR" sz="1000" b="1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30.11.-</a:t>
            </a:r>
            <a:r>
              <a:rPr lang="en-US" altLang="ko-KR" sz="1000" b="1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03.12.2014</a:t>
            </a:r>
            <a:br>
              <a:rPr lang="en-US" altLang="ko-KR" sz="1000" b="1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</a:br>
            <a:r>
              <a:rPr lang="en-US" altLang="ko-KR" sz="1000" b="1" dirty="0" err="1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Tizen</a:t>
            </a:r>
            <a:r>
              <a:rPr lang="en-US" altLang="ko-KR" sz="1000" b="1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altLang="ko-KR" sz="1000" b="1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VIP visit to Korea</a:t>
            </a:r>
          </a:p>
          <a:p>
            <a:pPr algn="ctr" defTabSz="914400" latinLnBrk="1"/>
            <a:r>
              <a:rPr lang="en-US" altLang="ko-KR" sz="1000" u="sng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Participants</a:t>
            </a:r>
            <a:r>
              <a:rPr lang="en-US" altLang="ko-KR" sz="1000" u="sng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:</a:t>
            </a:r>
            <a:r>
              <a:rPr lang="en-US" altLang="ko-KR" sz="1000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altLang="ko-KR" sz="1000" dirty="0" err="1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Almaz</a:t>
            </a:r>
            <a:r>
              <a:rPr lang="en-US" altLang="ko-KR" sz="1000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 Capital, Russian Investment Agency "Invest in Russia", </a:t>
            </a:r>
            <a:r>
              <a:rPr lang="en-US" altLang="ko-KR" sz="1000" dirty="0" err="1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Sphaera</a:t>
            </a:r>
            <a:r>
              <a:rPr lang="en-US" altLang="ko-KR" sz="1000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, </a:t>
            </a:r>
            <a:r>
              <a:rPr lang="en-US" altLang="ko-KR" sz="1000" dirty="0" err="1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InfoTeCS</a:t>
            </a:r>
            <a:r>
              <a:rPr lang="en-US" altLang="ko-KR" sz="1000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, ISP RAS, SIS, </a:t>
            </a:r>
            <a:r>
              <a:rPr lang="en-US" altLang="ko-KR" sz="1000" dirty="0" err="1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Informzaschita</a:t>
            </a:r>
            <a:r>
              <a:rPr lang="en-US" altLang="ko-KR" sz="1000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, NPP, </a:t>
            </a:r>
            <a:r>
              <a:rPr lang="en-US" altLang="ko-KR" sz="1000" dirty="0" err="1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Skolkovo</a:t>
            </a:r>
            <a:r>
              <a:rPr lang="en-US" altLang="ko-KR" sz="1000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, I.T. Group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2566156" y="4260937"/>
            <a:ext cx="0" cy="10068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08773" y="5037789"/>
            <a:ext cx="4718385" cy="147732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36" tIns="45718" rIns="0" bIns="45718" rtlCol="0">
            <a:noAutofit/>
          </a:bodyPr>
          <a:lstStyle/>
          <a:p>
            <a:pPr algn="ctr" defTabSz="914400" latinLnBrk="1"/>
            <a:r>
              <a:rPr lang="en-US" altLang="ko-KR" sz="1000" b="1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04-06.02.2015</a:t>
            </a:r>
            <a:br>
              <a:rPr lang="en-US" altLang="ko-KR" sz="1000" b="1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</a:br>
            <a:r>
              <a:rPr lang="en-US" altLang="ko-KR" sz="1000" b="1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HQ </a:t>
            </a:r>
            <a:r>
              <a:rPr lang="en-US" altLang="ko-KR" sz="1000" b="1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Delegation visit to </a:t>
            </a:r>
            <a:r>
              <a:rPr lang="en-US" altLang="ko-KR" sz="1000" b="1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Russia</a:t>
            </a:r>
          </a:p>
          <a:p>
            <a:pPr defTabSz="914400" latinLnBrk="1"/>
            <a:r>
              <a:rPr lang="en-US" altLang="ko-KR" sz="1000" u="sng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Meetings:</a:t>
            </a:r>
            <a:endParaRPr lang="en-US" altLang="ko-KR" sz="1000" dirty="0" smtClean="0">
              <a:solidFill>
                <a:prstClr val="black"/>
              </a:solidFill>
              <a:latin typeface="Malgun Gothic" pitchFamily="34" charset="-127"/>
              <a:ea typeface="Malgun Gothic" pitchFamily="34" charset="-127"/>
            </a:endParaRPr>
          </a:p>
          <a:p>
            <a:pPr defTabSz="914400" latinLnBrk="1"/>
            <a:r>
              <a:rPr lang="en-US" altLang="ko-KR" sz="1000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  1) Deputy </a:t>
            </a:r>
            <a:r>
              <a:rPr lang="en-US" altLang="ko-KR" sz="1000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Prime Minister </a:t>
            </a:r>
            <a:r>
              <a:rPr lang="en-US" altLang="ko-KR" sz="1000" dirty="0" err="1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A.Dvorkovich</a:t>
            </a:r>
            <a:endParaRPr lang="en-US" altLang="ko-KR" sz="1000" dirty="0">
              <a:solidFill>
                <a:prstClr val="black"/>
              </a:solidFill>
              <a:latin typeface="Malgun Gothic" pitchFamily="34" charset="-127"/>
              <a:ea typeface="Malgun Gothic" pitchFamily="34" charset="-127"/>
            </a:endParaRPr>
          </a:p>
          <a:p>
            <a:pPr defTabSz="914400" latinLnBrk="1"/>
            <a:r>
              <a:rPr lang="en-US" altLang="ko-KR" sz="1000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   2) Minister </a:t>
            </a:r>
            <a:r>
              <a:rPr lang="en-US" altLang="ko-KR" sz="1000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of </a:t>
            </a:r>
            <a:r>
              <a:rPr lang="en-US" altLang="ko-KR" sz="1000" dirty="0" err="1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Comm</a:t>
            </a:r>
            <a:r>
              <a:rPr lang="en-US" altLang="ko-KR" sz="1000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 and </a:t>
            </a:r>
            <a:r>
              <a:rPr lang="en-US" altLang="ko-KR" sz="1000" dirty="0" err="1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MassMedia</a:t>
            </a:r>
            <a:r>
              <a:rPr lang="en-US" altLang="ko-KR" sz="1000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altLang="ko-KR" sz="1000" dirty="0" err="1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N.Nikiforov</a:t>
            </a:r>
            <a:r>
              <a:rPr lang="en-US" altLang="ko-KR" sz="1000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, </a:t>
            </a:r>
            <a:r>
              <a:rPr lang="en-US" altLang="ko-KR" sz="1000" dirty="0" err="1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E.Kovnir</a:t>
            </a:r>
            <a:r>
              <a:rPr lang="en-US" altLang="ko-KR" sz="1000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+10 </a:t>
            </a:r>
            <a:r>
              <a:rPr lang="en-US" altLang="ko-KR" sz="1000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experts</a:t>
            </a:r>
          </a:p>
          <a:p>
            <a:pPr defTabSz="914400" latinLnBrk="1"/>
            <a:r>
              <a:rPr lang="en-US" altLang="ko-KR" sz="1000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   3) Federal </a:t>
            </a:r>
            <a:r>
              <a:rPr lang="en-US" altLang="ko-KR" sz="1000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Tax Service </a:t>
            </a:r>
            <a:r>
              <a:rPr lang="en-US" altLang="ko-KR" sz="1000" dirty="0" err="1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M.Mishustin</a:t>
            </a:r>
            <a:endParaRPr lang="en-US" altLang="ko-KR" sz="1000" dirty="0">
              <a:solidFill>
                <a:prstClr val="black"/>
              </a:solidFill>
              <a:latin typeface="Malgun Gothic" pitchFamily="34" charset="-127"/>
              <a:ea typeface="Malgun Gothic" pitchFamily="34" charset="-127"/>
            </a:endParaRPr>
          </a:p>
          <a:p>
            <a:pPr defTabSz="914400" latinLnBrk="1"/>
            <a:r>
              <a:rPr lang="en-US" altLang="ko-KR" sz="1000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   4) Head </a:t>
            </a:r>
            <a:r>
              <a:rPr lang="en-US" altLang="ko-KR" sz="1000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of Security Committee of Russian Parliament </a:t>
            </a:r>
            <a:r>
              <a:rPr lang="en-US" altLang="ko-KR" sz="1000" dirty="0" err="1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H.Vakhaev</a:t>
            </a:r>
            <a:endParaRPr lang="en-US" altLang="ko-KR" sz="1000" dirty="0">
              <a:solidFill>
                <a:prstClr val="black"/>
              </a:solidFill>
              <a:latin typeface="Malgun Gothic" pitchFamily="34" charset="-127"/>
              <a:ea typeface="Malgun Gothic" pitchFamily="34" charset="-127"/>
            </a:endParaRPr>
          </a:p>
          <a:p>
            <a:pPr defTabSz="914400" latinLnBrk="1"/>
            <a:r>
              <a:rPr lang="en-US" altLang="ko-KR" sz="1000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   5) Security </a:t>
            </a:r>
            <a:r>
              <a:rPr lang="en-US" altLang="ko-KR" sz="1000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Council (Presidential admin) </a:t>
            </a:r>
            <a:r>
              <a:rPr lang="en-US" altLang="ko-KR" sz="1000" dirty="0" err="1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D.Gribkov</a:t>
            </a:r>
            <a:endParaRPr lang="en-US" altLang="ko-KR" sz="1000" dirty="0">
              <a:solidFill>
                <a:prstClr val="black"/>
              </a:solidFill>
              <a:latin typeface="Malgun Gothic" pitchFamily="34" charset="-127"/>
              <a:ea typeface="Malgun Gothic" pitchFamily="34" charset="-127"/>
            </a:endParaRPr>
          </a:p>
          <a:p>
            <a:pPr defTabSz="914400" latinLnBrk="1"/>
            <a:r>
              <a:rPr lang="en-US" altLang="ko-KR" sz="1000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   6) Russian </a:t>
            </a:r>
            <a:r>
              <a:rPr lang="en-US" altLang="ko-KR" sz="1000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Venture Company I. </a:t>
            </a:r>
            <a:r>
              <a:rPr lang="en-US" altLang="ko-KR" sz="1000" dirty="0" err="1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Agamirzyan</a:t>
            </a:r>
            <a:r>
              <a:rPr lang="en-US" altLang="ko-KR" sz="1000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, CEO</a:t>
            </a:r>
          </a:p>
        </p:txBody>
      </p:sp>
      <p:cxnSp>
        <p:nvCxnSpPr>
          <p:cNvPr id="21" name="직선 연결선 35"/>
          <p:cNvCxnSpPr/>
          <p:nvPr/>
        </p:nvCxnSpPr>
        <p:spPr>
          <a:xfrm>
            <a:off x="3084764" y="1512980"/>
            <a:ext cx="5291889" cy="0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타원 63"/>
          <p:cNvSpPr/>
          <p:nvPr/>
        </p:nvSpPr>
        <p:spPr>
          <a:xfrm>
            <a:off x="8337648" y="1471606"/>
            <a:ext cx="78009" cy="82751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 latinLnBrk="1"/>
            <a:endParaRPr lang="en-US" sz="1800">
              <a:solidFill>
                <a:prstClr val="white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27" name="타원 63"/>
          <p:cNvSpPr/>
          <p:nvPr/>
        </p:nvSpPr>
        <p:spPr>
          <a:xfrm>
            <a:off x="3045759" y="1471606"/>
            <a:ext cx="78009" cy="82751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 latinLnBrk="1"/>
            <a:endParaRPr lang="en-US" sz="1800">
              <a:solidFill>
                <a:prstClr val="white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91177" y="1064628"/>
            <a:ext cx="4426744" cy="40010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36" tIns="45718" rIns="91436" bIns="45718" rtlCol="0">
            <a:spAutoFit/>
          </a:bodyPr>
          <a:lstStyle/>
          <a:p>
            <a:pPr algn="ctr" defTabSz="914400" latinLnBrk="1"/>
            <a:r>
              <a:rPr lang="en-US" altLang="ko-KR" sz="1000" b="1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Feb.-Oct. 2015</a:t>
            </a:r>
            <a:r>
              <a:rPr lang="en-US" altLang="ko-KR" sz="1000" b="1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/>
            </a:r>
            <a:br>
              <a:rPr lang="en-US" altLang="ko-KR" sz="1000" b="1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</a:br>
            <a:r>
              <a:rPr lang="en-US" altLang="ko-KR" sz="1000" b="1" dirty="0" err="1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Tizen</a:t>
            </a:r>
            <a:r>
              <a:rPr lang="en-US" altLang="ko-KR" sz="1000" b="1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 Mobile Platform development and release</a:t>
            </a:r>
          </a:p>
        </p:txBody>
      </p:sp>
      <p:cxnSp>
        <p:nvCxnSpPr>
          <p:cNvPr id="29" name="직선 연결선 35"/>
          <p:cNvCxnSpPr>
            <a:stCxn id="31" idx="6"/>
            <a:endCxn id="30" idx="2"/>
          </p:cNvCxnSpPr>
          <p:nvPr/>
        </p:nvCxnSpPr>
        <p:spPr>
          <a:xfrm>
            <a:off x="3839202" y="2006815"/>
            <a:ext cx="3686706" cy="0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타원 63"/>
          <p:cNvSpPr/>
          <p:nvPr/>
        </p:nvSpPr>
        <p:spPr>
          <a:xfrm>
            <a:off x="7525907" y="1965440"/>
            <a:ext cx="78009" cy="82751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 latinLnBrk="1"/>
            <a:endParaRPr lang="en-US" sz="1800">
              <a:solidFill>
                <a:prstClr val="white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31" name="타원 63"/>
          <p:cNvSpPr/>
          <p:nvPr/>
        </p:nvSpPr>
        <p:spPr>
          <a:xfrm>
            <a:off x="3761192" y="1965440"/>
            <a:ext cx="78009" cy="82751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 latinLnBrk="1"/>
            <a:endParaRPr lang="en-US" sz="1800">
              <a:solidFill>
                <a:prstClr val="white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92853" y="1558462"/>
            <a:ext cx="3026833" cy="40010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36" tIns="45718" rIns="91436" bIns="45718" rtlCol="0">
            <a:spAutoFit/>
          </a:bodyPr>
          <a:lstStyle/>
          <a:p>
            <a:pPr algn="ctr" defTabSz="914400" latinLnBrk="1"/>
            <a:r>
              <a:rPr lang="en-US" altLang="ko-KR" sz="1000" b="1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25.03</a:t>
            </a:r>
            <a:r>
              <a:rPr lang="en-US" altLang="ko-KR" sz="1000" b="1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.-</a:t>
            </a:r>
            <a:r>
              <a:rPr lang="en-US" altLang="ko-KR" sz="1000" b="1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24.08.2015</a:t>
            </a:r>
            <a:br>
              <a:rPr lang="en-US" altLang="ko-KR" sz="1000" b="1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</a:br>
            <a:r>
              <a:rPr lang="en-US" altLang="ko-KR" sz="1000" b="1" dirty="0" err="1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Tizen</a:t>
            </a:r>
            <a:r>
              <a:rPr lang="en-US" altLang="ko-KR" sz="1000" b="1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 OS FSTEK certification</a:t>
            </a:r>
          </a:p>
        </p:txBody>
      </p:sp>
      <p:cxnSp>
        <p:nvCxnSpPr>
          <p:cNvPr id="37" name="직선 연결선 35"/>
          <p:cNvCxnSpPr>
            <a:stCxn id="39" idx="6"/>
            <a:endCxn id="38" idx="2"/>
          </p:cNvCxnSpPr>
          <p:nvPr/>
        </p:nvCxnSpPr>
        <p:spPr>
          <a:xfrm>
            <a:off x="5470846" y="2684019"/>
            <a:ext cx="2061785" cy="0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타원 63"/>
          <p:cNvSpPr/>
          <p:nvPr/>
        </p:nvSpPr>
        <p:spPr>
          <a:xfrm>
            <a:off x="7532631" y="2642644"/>
            <a:ext cx="78009" cy="82751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 latinLnBrk="1"/>
            <a:endParaRPr lang="en-US" sz="1800">
              <a:solidFill>
                <a:prstClr val="white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39" name="타원 63"/>
          <p:cNvSpPr/>
          <p:nvPr/>
        </p:nvSpPr>
        <p:spPr>
          <a:xfrm>
            <a:off x="5392838" y="2642644"/>
            <a:ext cx="78009" cy="82751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 latinLnBrk="1"/>
            <a:endParaRPr lang="en-US" sz="1800">
              <a:solidFill>
                <a:prstClr val="white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86135" y="2067224"/>
            <a:ext cx="2036080" cy="55399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36" tIns="45718" rIns="91436" bIns="45718" rtlCol="0">
            <a:spAutoFit/>
          </a:bodyPr>
          <a:lstStyle/>
          <a:p>
            <a:pPr algn="ctr" defTabSz="914400" latinLnBrk="1"/>
            <a:r>
              <a:rPr lang="en-US" altLang="ko-KR" sz="1000" b="1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 Jun. - Aug. 2015</a:t>
            </a:r>
            <a:r>
              <a:rPr lang="en-US" altLang="ko-KR" sz="1000" b="1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/>
            </a:r>
            <a:br>
              <a:rPr lang="en-US" altLang="ko-KR" sz="1000" b="1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</a:br>
            <a:r>
              <a:rPr lang="en-US" altLang="ko-KR" sz="1000" b="1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Z3 </a:t>
            </a:r>
            <a:r>
              <a:rPr lang="en-US" altLang="ko-KR" sz="1000" b="1" dirty="0" err="1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Tizen</a:t>
            </a:r>
            <a:r>
              <a:rPr lang="en-US" altLang="ko-KR" sz="1000" b="1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 Smartphone specification development</a:t>
            </a:r>
          </a:p>
        </p:txBody>
      </p:sp>
      <p:cxnSp>
        <p:nvCxnSpPr>
          <p:cNvPr id="45" name="Straight Arrow Connector 44"/>
          <p:cNvCxnSpPr>
            <a:endCxn id="40" idx="0"/>
          </p:cNvCxnSpPr>
          <p:nvPr/>
        </p:nvCxnSpPr>
        <p:spPr bwMode="auto">
          <a:xfrm>
            <a:off x="5541207" y="3834564"/>
            <a:ext cx="0" cy="3389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타원 63"/>
          <p:cNvSpPr/>
          <p:nvPr/>
        </p:nvSpPr>
        <p:spPr>
          <a:xfrm>
            <a:off x="5706270" y="4173507"/>
            <a:ext cx="78009" cy="82751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 latinLnBrk="1"/>
            <a:endParaRPr lang="en-US" sz="1800">
              <a:solidFill>
                <a:prstClr val="white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 flipV="1">
            <a:off x="5745274" y="4254587"/>
            <a:ext cx="0" cy="40990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4257843" y="4477141"/>
            <a:ext cx="2150058" cy="51396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36" tIns="45718" rIns="91436" bIns="45718" rtlCol="0">
            <a:noAutofit/>
          </a:bodyPr>
          <a:lstStyle/>
          <a:p>
            <a:pPr algn="ctr" defTabSz="914400" latinLnBrk="1"/>
            <a:r>
              <a:rPr lang="en-US" altLang="ko-KR" sz="1000" b="1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16.06.2015</a:t>
            </a:r>
          </a:p>
          <a:p>
            <a:pPr algn="ctr" defTabSz="914400" latinLnBrk="1"/>
            <a:r>
              <a:rPr lang="en-US" altLang="ko-KR" sz="1000" b="1" dirty="0" err="1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MoD</a:t>
            </a:r>
            <a:r>
              <a:rPr lang="en-US" altLang="ko-KR" sz="1000" b="1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altLang="ko-KR" sz="1000" b="1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conference (Army 2015)</a:t>
            </a:r>
            <a:endParaRPr lang="en-US" altLang="ko-KR" sz="1000" b="1" dirty="0" smtClean="0">
              <a:solidFill>
                <a:prstClr val="black"/>
              </a:solidFill>
              <a:latin typeface="Malgun Gothic" pitchFamily="34" charset="-127"/>
              <a:ea typeface="Malgun Gothic" pitchFamily="34" charset="-127"/>
            </a:endParaRPr>
          </a:p>
          <a:p>
            <a:pPr defTabSz="914400" latinLnBrk="1"/>
            <a:r>
              <a:rPr lang="en-US" altLang="ko-KR" sz="1000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Round </a:t>
            </a:r>
            <a:r>
              <a:rPr lang="en-US" altLang="ko-KR" sz="1000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table with </a:t>
            </a:r>
            <a:r>
              <a:rPr lang="en-US" altLang="ko-KR" sz="1000" dirty="0" err="1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Tizen</a:t>
            </a:r>
            <a:r>
              <a:rPr lang="en-US" altLang="ko-KR" sz="1000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 Report</a:t>
            </a:r>
          </a:p>
        </p:txBody>
      </p:sp>
      <p:sp>
        <p:nvSpPr>
          <p:cNvPr id="56" name="타원 63"/>
          <p:cNvSpPr/>
          <p:nvPr/>
        </p:nvSpPr>
        <p:spPr>
          <a:xfrm>
            <a:off x="6022478" y="3326612"/>
            <a:ext cx="78009" cy="82751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 latinLnBrk="1"/>
            <a:endParaRPr lang="en-US" sz="1800">
              <a:solidFill>
                <a:prstClr val="white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48914" y="2776588"/>
            <a:ext cx="1416215" cy="53147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45718" rIns="91436" bIns="45718" rtlCol="0">
            <a:noAutofit/>
          </a:bodyPr>
          <a:lstStyle>
            <a:defPPr>
              <a:defRPr lang="pt-BR"/>
            </a:defPPr>
            <a:lvl1pPr algn="ctr" defTabSz="914400" latinLnBrk="1">
              <a:defRPr sz="1000" b="1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defRPr>
            </a:lvl1pPr>
          </a:lstStyle>
          <a:p>
            <a:r>
              <a:rPr lang="en-US" altLang="ko-KR" dirty="0"/>
              <a:t> 26.06.-13.09.2015</a:t>
            </a:r>
            <a:br>
              <a:rPr lang="en-US" altLang="ko-KR" dirty="0"/>
            </a:br>
            <a:r>
              <a:rPr lang="en-US" altLang="ko-KR" dirty="0" err="1"/>
              <a:t>Tizen</a:t>
            </a:r>
            <a:r>
              <a:rPr lang="en-US" altLang="ko-KR" dirty="0"/>
              <a:t> </a:t>
            </a:r>
            <a:r>
              <a:rPr lang="en-US" altLang="ko-KR" dirty="0" smtClean="0"/>
              <a:t>DEMO</a:t>
            </a:r>
            <a:br>
              <a:rPr lang="en-US" altLang="ko-KR" dirty="0" smtClean="0"/>
            </a:br>
            <a:r>
              <a:rPr lang="en-US" altLang="ko-KR" dirty="0" smtClean="0"/>
              <a:t>development</a:t>
            </a:r>
            <a:endParaRPr lang="en-US" altLang="ko-KR" dirty="0"/>
          </a:p>
        </p:txBody>
      </p:sp>
      <p:cxnSp>
        <p:nvCxnSpPr>
          <p:cNvPr id="59" name="직선 연결선 35"/>
          <p:cNvCxnSpPr/>
          <p:nvPr/>
        </p:nvCxnSpPr>
        <p:spPr>
          <a:xfrm>
            <a:off x="3496294" y="3923374"/>
            <a:ext cx="2061785" cy="0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761976" y="3269970"/>
            <a:ext cx="3640888" cy="70788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36" tIns="45718" rIns="91436" bIns="45718" rtlCol="0">
            <a:spAutoFit/>
          </a:bodyPr>
          <a:lstStyle/>
          <a:p>
            <a:pPr algn="ctr" defTabSz="914400" latinLnBrk="1"/>
            <a:r>
              <a:rPr lang="en-US" altLang="ko-KR" sz="1000" b="1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02.06.-03.06.2015</a:t>
            </a:r>
            <a:r>
              <a:rPr lang="en-US" altLang="ko-KR" sz="1000" b="1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/>
            </a:r>
            <a:br>
              <a:rPr lang="en-US" altLang="ko-KR" sz="1000" b="1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</a:br>
            <a:r>
              <a:rPr lang="en-US" altLang="ko-KR" sz="1000" b="1" dirty="0" err="1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Skolkovo</a:t>
            </a:r>
            <a:r>
              <a:rPr lang="en-US" altLang="ko-KR" sz="1000" b="1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 Startup Village </a:t>
            </a:r>
            <a:r>
              <a:rPr lang="en-US" altLang="ko-KR" sz="1000" b="1" dirty="0" err="1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Tizen</a:t>
            </a:r>
            <a:r>
              <a:rPr lang="en-US" altLang="ko-KR" sz="1000" b="1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en-US" altLang="ko-KR" sz="1000" b="1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Announcement</a:t>
            </a:r>
          </a:p>
          <a:p>
            <a:pPr defTabSz="914400" latinLnBrk="1"/>
            <a:r>
              <a:rPr lang="en-US" altLang="ko-KR" sz="1000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Presentation of </a:t>
            </a:r>
            <a:r>
              <a:rPr lang="en-US" altLang="ko-KR" sz="1000" dirty="0" err="1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Tizen</a:t>
            </a:r>
            <a:r>
              <a:rPr lang="en-US" altLang="ko-KR" sz="1000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 Enterprise Mobility platform</a:t>
            </a:r>
          </a:p>
          <a:p>
            <a:pPr defTabSz="914400" latinLnBrk="1"/>
            <a:r>
              <a:rPr lang="en-US" altLang="ko-KR" sz="1000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Meeting </a:t>
            </a:r>
            <a:r>
              <a:rPr lang="en-US" altLang="ko-KR" sz="1000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with Deputy Prime Minister </a:t>
            </a:r>
            <a:r>
              <a:rPr lang="en-US" altLang="ko-KR" sz="1000" dirty="0" err="1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A.Dvorkovich</a:t>
            </a:r>
            <a:endParaRPr lang="en-US" altLang="ko-KR" sz="1000" dirty="0">
              <a:solidFill>
                <a:prstClr val="black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 flipV="1">
            <a:off x="7994885" y="4254589"/>
            <a:ext cx="0" cy="8854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8151477" y="3853613"/>
            <a:ext cx="0" cy="3065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5689556" y="3457489"/>
            <a:ext cx="2572361" cy="55635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36" tIns="45718" rIns="91436" bIns="45718" rtlCol="0">
            <a:noAutofit/>
          </a:bodyPr>
          <a:lstStyle/>
          <a:p>
            <a:pPr algn="ctr" defTabSz="914400" latinLnBrk="1"/>
            <a:r>
              <a:rPr lang="en-US" altLang="ko-KR" sz="1000" b="1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17.09.2015</a:t>
            </a:r>
          </a:p>
          <a:p>
            <a:pPr algn="ctr" defTabSz="914400" latinLnBrk="1"/>
            <a:r>
              <a:rPr lang="fr-FR" altLang="ko-KR" sz="1000" b="1" dirty="0" err="1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InfoForum</a:t>
            </a:r>
            <a:r>
              <a:rPr lang="fr-FR" altLang="ko-KR" sz="1000" b="1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, </a:t>
            </a:r>
            <a:r>
              <a:rPr lang="fr-FR" altLang="ko-KR" sz="1000" b="1" dirty="0" err="1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MoI</a:t>
            </a:r>
            <a:r>
              <a:rPr lang="fr-FR" altLang="ko-KR" sz="1000" b="1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fr-FR" altLang="ko-KR" sz="1000" b="1" dirty="0" err="1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Spec</a:t>
            </a:r>
            <a:r>
              <a:rPr lang="fr-FR" altLang="ko-KR" sz="1000" b="1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-Info Tech.</a:t>
            </a:r>
          </a:p>
          <a:p>
            <a:pPr algn="ctr" defTabSz="914400" latinLnBrk="1"/>
            <a:r>
              <a:rPr lang="fr-FR" altLang="ko-KR" sz="1000" dirty="0" err="1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Tizen</a:t>
            </a:r>
            <a:r>
              <a:rPr lang="fr-FR" altLang="ko-KR" sz="1000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fr-FR" altLang="ko-KR" sz="1000" dirty="0" err="1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platform</a:t>
            </a:r>
            <a:r>
              <a:rPr lang="fr-FR" altLang="ko-KR" sz="1000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, </a:t>
            </a:r>
            <a:r>
              <a:rPr lang="fr-FR" altLang="ko-KR" sz="1000" dirty="0" err="1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Tizen</a:t>
            </a:r>
            <a:r>
              <a:rPr lang="fr-FR" altLang="ko-KR" sz="1000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fr-FR" altLang="ko-KR" sz="1000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DEMO</a:t>
            </a:r>
            <a:endParaRPr lang="en-US" altLang="ko-KR" sz="1000" dirty="0">
              <a:solidFill>
                <a:prstClr val="black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777425" y="5026728"/>
            <a:ext cx="2301468" cy="58231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36" tIns="45718" rIns="91436" bIns="45718" rtlCol="0">
            <a:noAutofit/>
          </a:bodyPr>
          <a:lstStyle/>
          <a:p>
            <a:pPr algn="ctr" defTabSz="914400" latinLnBrk="1"/>
            <a:r>
              <a:rPr lang="en-US" altLang="ko-KR" sz="1000" b="1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08.09.2015</a:t>
            </a:r>
          </a:p>
          <a:p>
            <a:pPr algn="ctr" defTabSz="914400" latinLnBrk="1"/>
            <a:r>
              <a:rPr lang="en-US" altLang="ko-KR" sz="1000" b="1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Enterprise </a:t>
            </a:r>
            <a:r>
              <a:rPr lang="en-US" altLang="ko-KR" sz="1000" b="1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Mobile Security </a:t>
            </a:r>
            <a:r>
              <a:rPr lang="en-US" altLang="ko-KR" sz="1000" b="1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Forum</a:t>
            </a:r>
          </a:p>
          <a:p>
            <a:pPr algn="ctr" defTabSz="914400" latinLnBrk="1"/>
            <a:r>
              <a:rPr lang="en-US" altLang="ko-KR" sz="1000" dirty="0" err="1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Tizen</a:t>
            </a:r>
            <a:r>
              <a:rPr lang="en-US" altLang="ko-KR" sz="1000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 Presentation</a:t>
            </a:r>
            <a:endParaRPr lang="en-US" altLang="ko-KR" sz="1000" dirty="0">
              <a:solidFill>
                <a:prstClr val="black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67" name="타원 63"/>
          <p:cNvSpPr/>
          <p:nvPr/>
        </p:nvSpPr>
        <p:spPr>
          <a:xfrm>
            <a:off x="8807641" y="4167155"/>
            <a:ext cx="78009" cy="82751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 latinLnBrk="1"/>
            <a:endParaRPr lang="en-US" sz="1800">
              <a:solidFill>
                <a:prstClr val="white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cxnSp>
        <p:nvCxnSpPr>
          <p:cNvPr id="68" name="Straight Arrow Connector 67"/>
          <p:cNvCxnSpPr/>
          <p:nvPr/>
        </p:nvCxnSpPr>
        <p:spPr bwMode="auto">
          <a:xfrm flipV="1">
            <a:off x="8847902" y="4248238"/>
            <a:ext cx="0" cy="178359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9490267" y="1805940"/>
            <a:ext cx="0" cy="23726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타원 63"/>
          <p:cNvSpPr/>
          <p:nvPr/>
        </p:nvSpPr>
        <p:spPr>
          <a:xfrm>
            <a:off x="9451262" y="4178580"/>
            <a:ext cx="78009" cy="82751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 latinLnBrk="1"/>
            <a:endParaRPr lang="en-US" sz="1800">
              <a:solidFill>
                <a:prstClr val="white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27870" y="1597012"/>
            <a:ext cx="1728125" cy="42286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36" tIns="45718" rIns="91436" bIns="45718" rtlCol="0">
            <a:noAutofit/>
          </a:bodyPr>
          <a:lstStyle/>
          <a:p>
            <a:pPr algn="ctr" defTabSz="914400" latinLnBrk="1"/>
            <a:r>
              <a:rPr lang="en-US" altLang="ko-KR" sz="1000" b="1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25.12.2015</a:t>
            </a:r>
          </a:p>
          <a:p>
            <a:pPr algn="ctr" defTabSz="914400" latinLnBrk="1"/>
            <a:r>
              <a:rPr lang="fr-FR" altLang="ko-KR" sz="1000" b="1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2000 Z3 </a:t>
            </a:r>
            <a:r>
              <a:rPr lang="fr-FR" altLang="ko-KR" sz="1000" b="1" dirty="0" err="1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devices</a:t>
            </a:r>
            <a:r>
              <a:rPr lang="fr-FR" altLang="ko-KR" sz="1000" b="1" dirty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fr-FR" altLang="ko-KR" sz="1000" b="1" dirty="0" err="1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delivery</a:t>
            </a:r>
            <a:endParaRPr lang="fr-FR" altLang="ko-KR" sz="1000" b="1" dirty="0" smtClean="0">
              <a:solidFill>
                <a:prstClr val="black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9241053" y="2324101"/>
            <a:ext cx="0" cy="18501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7652525" y="2077139"/>
            <a:ext cx="1728125" cy="42286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36" tIns="45718" rIns="91436" bIns="45718" rtlCol="0">
            <a:noAutofit/>
          </a:bodyPr>
          <a:lstStyle/>
          <a:p>
            <a:pPr algn="ctr" defTabSz="914400" latinLnBrk="1"/>
            <a:r>
              <a:rPr lang="en-US" altLang="ko-KR" sz="1000" b="1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09.11.2015</a:t>
            </a:r>
          </a:p>
          <a:p>
            <a:pPr algn="ctr" defTabSz="914400" latinLnBrk="1"/>
            <a:r>
              <a:rPr lang="fr-FR" altLang="ko-KR" sz="1000" b="1" dirty="0" err="1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Tizen</a:t>
            </a:r>
            <a:r>
              <a:rPr lang="fr-FR" altLang="ko-KR" sz="1000" b="1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 VPN A-release</a:t>
            </a:r>
          </a:p>
          <a:p>
            <a:pPr algn="ctr" defTabSz="914400" latinLnBrk="1"/>
            <a:endParaRPr lang="fr-FR" altLang="ko-KR" sz="1000" dirty="0" smtClean="0">
              <a:solidFill>
                <a:prstClr val="black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58" name="타원 63"/>
          <p:cNvSpPr/>
          <p:nvPr/>
        </p:nvSpPr>
        <p:spPr>
          <a:xfrm>
            <a:off x="9202049" y="4167537"/>
            <a:ext cx="78009" cy="82751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 latinLnBrk="1"/>
            <a:endParaRPr lang="en-US" sz="1800">
              <a:solidFill>
                <a:prstClr val="white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cxnSp>
        <p:nvCxnSpPr>
          <p:cNvPr id="64" name="Straight Arrow Connector 63"/>
          <p:cNvCxnSpPr/>
          <p:nvPr/>
        </p:nvCxnSpPr>
        <p:spPr bwMode="auto">
          <a:xfrm>
            <a:off x="8939298" y="3073400"/>
            <a:ext cx="0" cy="10941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타원 63"/>
          <p:cNvSpPr/>
          <p:nvPr/>
        </p:nvSpPr>
        <p:spPr>
          <a:xfrm>
            <a:off x="8900294" y="4160838"/>
            <a:ext cx="78009" cy="82751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 latinLnBrk="1"/>
            <a:endParaRPr lang="en-US" sz="1800">
              <a:solidFill>
                <a:prstClr val="white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994452" y="2543881"/>
            <a:ext cx="1155700" cy="84405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45718" rIns="91436" bIns="45718" rtlCol="0">
            <a:noAutofit/>
          </a:bodyPr>
          <a:lstStyle/>
          <a:p>
            <a:pPr algn="ctr" defTabSz="914400" latinLnBrk="1"/>
            <a:r>
              <a:rPr lang="en-US" altLang="ko-KR" sz="1000" b="1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20.-24.10.2015</a:t>
            </a:r>
          </a:p>
          <a:p>
            <a:pPr algn="ctr" defTabSz="914400" latinLnBrk="1"/>
            <a:r>
              <a:rPr lang="fr-FR" altLang="ko-KR" sz="1000" b="1" dirty="0" err="1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Interpolitech</a:t>
            </a:r>
            <a:endParaRPr lang="fr-FR" altLang="ko-KR" sz="1000" b="1" dirty="0" smtClean="0">
              <a:solidFill>
                <a:prstClr val="black"/>
              </a:solidFill>
              <a:latin typeface="Malgun Gothic" pitchFamily="34" charset="-127"/>
              <a:ea typeface="Malgun Gothic" pitchFamily="34" charset="-127"/>
            </a:endParaRPr>
          </a:p>
          <a:p>
            <a:pPr defTabSz="914400" latinLnBrk="1"/>
            <a:r>
              <a:rPr lang="fr-FR" altLang="ko-KR" sz="1000" dirty="0" err="1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Tizen</a:t>
            </a:r>
            <a:r>
              <a:rPr lang="fr-FR" altLang="ko-KR" sz="1000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 DEMO</a:t>
            </a:r>
            <a:br>
              <a:rPr lang="fr-FR" altLang="ko-KR" sz="1000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</a:br>
            <a:r>
              <a:rPr lang="fr-FR" altLang="ko-KR" sz="1000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to </a:t>
            </a:r>
            <a:r>
              <a:rPr lang="fr-FR" altLang="ko-KR" sz="1000" dirty="0" err="1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Minister</a:t>
            </a:r>
            <a:r>
              <a:rPr lang="fr-FR" altLang="ko-KR" sz="1000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/>
            </a:r>
            <a:br>
              <a:rPr lang="fr-FR" altLang="ko-KR" sz="1000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</a:br>
            <a:r>
              <a:rPr lang="fr-FR" altLang="ko-KR" sz="1000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of </a:t>
            </a:r>
            <a:r>
              <a:rPr lang="fr-FR" altLang="ko-KR" sz="1000" dirty="0" err="1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Internal</a:t>
            </a:r>
            <a:r>
              <a:rPr lang="fr-FR" altLang="ko-KR" sz="1000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fr-FR" altLang="ko-KR" sz="1000" dirty="0" err="1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Affairs</a:t>
            </a:r>
            <a:endParaRPr lang="fr-FR" altLang="ko-KR" sz="1000" dirty="0" smtClean="0">
              <a:solidFill>
                <a:prstClr val="black"/>
              </a:solidFill>
              <a:latin typeface="Malgun Gothic" pitchFamily="34" charset="-127"/>
              <a:ea typeface="Malgun Gothic" pitchFamily="34" charset="-127"/>
            </a:endParaRPr>
          </a:p>
          <a:p>
            <a:pPr algn="ctr" defTabSz="914400" latinLnBrk="1"/>
            <a:endParaRPr lang="fr-FR" altLang="ko-KR" sz="1000" dirty="0" smtClean="0">
              <a:solidFill>
                <a:prstClr val="black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55" name="타원 63"/>
          <p:cNvSpPr/>
          <p:nvPr/>
        </p:nvSpPr>
        <p:spPr>
          <a:xfrm>
            <a:off x="7864693" y="3326612"/>
            <a:ext cx="78009" cy="82751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 latinLnBrk="1"/>
            <a:endParaRPr lang="en-US" sz="1800">
              <a:solidFill>
                <a:prstClr val="white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cxnSp>
        <p:nvCxnSpPr>
          <p:cNvPr id="54" name="직선 연결선 35"/>
          <p:cNvCxnSpPr>
            <a:stCxn id="56" idx="6"/>
            <a:endCxn id="55" idx="2"/>
          </p:cNvCxnSpPr>
          <p:nvPr/>
        </p:nvCxnSpPr>
        <p:spPr>
          <a:xfrm>
            <a:off x="6100487" y="3367987"/>
            <a:ext cx="1764206" cy="0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타원 63"/>
          <p:cNvSpPr/>
          <p:nvPr/>
        </p:nvSpPr>
        <p:spPr>
          <a:xfrm>
            <a:off x="9297055" y="4173505"/>
            <a:ext cx="78009" cy="82751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 latinLnBrk="1"/>
            <a:endParaRPr lang="en-US" sz="1800">
              <a:solidFill>
                <a:prstClr val="white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 flipV="1">
            <a:off x="9337316" y="4254588"/>
            <a:ext cx="0" cy="9460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8911312" y="5067967"/>
            <a:ext cx="834053" cy="60419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45718" rIns="91436" bIns="45718" rtlCol="0">
            <a:noAutofit/>
          </a:bodyPr>
          <a:lstStyle/>
          <a:p>
            <a:pPr algn="ctr" defTabSz="914400" latinLnBrk="1"/>
            <a:r>
              <a:rPr lang="en-US" altLang="ko-KR" sz="1000" b="1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12.11.2015</a:t>
            </a:r>
          </a:p>
          <a:p>
            <a:pPr algn="ctr" defTabSz="914400" latinLnBrk="1"/>
            <a:r>
              <a:rPr lang="fr-FR" altLang="ko-KR" sz="1000" b="1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CNEWS</a:t>
            </a:r>
            <a:br>
              <a:rPr lang="fr-FR" altLang="ko-KR" sz="1000" b="1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</a:br>
            <a:r>
              <a:rPr lang="fr-FR" altLang="ko-KR" sz="1000" b="1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AWARDS</a:t>
            </a:r>
          </a:p>
        </p:txBody>
      </p:sp>
      <p:sp>
        <p:nvSpPr>
          <p:cNvPr id="73" name="타원 63"/>
          <p:cNvSpPr/>
          <p:nvPr/>
        </p:nvSpPr>
        <p:spPr>
          <a:xfrm>
            <a:off x="8575090" y="4167156"/>
            <a:ext cx="78009" cy="82751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 latinLnBrk="1"/>
            <a:endParaRPr lang="en-US" sz="1800">
              <a:solidFill>
                <a:prstClr val="white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cxnSp>
        <p:nvCxnSpPr>
          <p:cNvPr id="75" name="Straight Arrow Connector 74"/>
          <p:cNvCxnSpPr/>
          <p:nvPr/>
        </p:nvCxnSpPr>
        <p:spPr bwMode="auto">
          <a:xfrm flipV="1">
            <a:off x="8615351" y="4248239"/>
            <a:ext cx="0" cy="161702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6795242" y="5664836"/>
            <a:ext cx="1888759" cy="85088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36" tIns="45718" rIns="91436" bIns="45718" rtlCol="0">
            <a:noAutofit/>
          </a:bodyPr>
          <a:lstStyle/>
          <a:p>
            <a:pPr algn="ctr" defTabSz="914400" latinLnBrk="1"/>
            <a:r>
              <a:rPr lang="en-US" altLang="ko-KR" sz="1000" b="1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15.10.2015</a:t>
            </a:r>
          </a:p>
          <a:p>
            <a:pPr algn="ctr" defTabSz="914400" latinLnBrk="1"/>
            <a:r>
              <a:rPr lang="en-US" altLang="ko-KR" sz="1000" b="1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Enterprise Mobility Forum</a:t>
            </a:r>
          </a:p>
          <a:p>
            <a:pPr defTabSz="914400" latinLnBrk="1"/>
            <a:r>
              <a:rPr lang="en-US" altLang="ko-KR" sz="1000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1) </a:t>
            </a:r>
            <a:r>
              <a:rPr lang="en-US" altLang="ko-KR" sz="1000" dirty="0" err="1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Tizen</a:t>
            </a:r>
            <a:r>
              <a:rPr lang="en-US" altLang="ko-KR" sz="1000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 Press Launch</a:t>
            </a:r>
          </a:p>
          <a:p>
            <a:pPr defTabSz="914400" latinLnBrk="1"/>
            <a:r>
              <a:rPr lang="en-US" altLang="ko-KR" sz="1000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2) Signing </a:t>
            </a:r>
            <a:r>
              <a:rPr lang="en-US" altLang="ko-KR" sz="1000" dirty="0" err="1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MoU</a:t>
            </a:r>
            <a:r>
              <a:rPr lang="en-US" altLang="ko-KR" sz="1000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 for 100,000</a:t>
            </a:r>
            <a:br>
              <a:rPr lang="en-US" altLang="ko-KR" sz="1000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</a:br>
            <a:r>
              <a:rPr lang="en-US" altLang="ko-KR" sz="1000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devices for Gazprom</a:t>
            </a:r>
            <a:endParaRPr lang="en-US" altLang="ko-KR" sz="1000" dirty="0">
              <a:solidFill>
                <a:prstClr val="black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752066" y="5753645"/>
            <a:ext cx="834053" cy="60419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36000" tIns="45718" rIns="91436" bIns="45718" rtlCol="0">
            <a:noAutofit/>
          </a:bodyPr>
          <a:lstStyle/>
          <a:p>
            <a:pPr algn="ctr" defTabSz="914400" latinLnBrk="1"/>
            <a:r>
              <a:rPr lang="en-US" altLang="ko-KR" sz="1000" b="1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21.10.2015</a:t>
            </a:r>
          </a:p>
          <a:p>
            <a:pPr algn="ctr" defTabSz="914400" latinLnBrk="1"/>
            <a:r>
              <a:rPr lang="fr-FR" altLang="ko-KR" sz="1000" b="1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REMS</a:t>
            </a:r>
          </a:p>
          <a:p>
            <a:pPr algn="ctr" defTabSz="914400" latinLnBrk="1"/>
            <a:r>
              <a:rPr lang="fr-FR" altLang="ko-KR" sz="1000" dirty="0" err="1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Tizen</a:t>
            </a:r>
            <a:r>
              <a:rPr lang="fr-FR" altLang="ko-KR" sz="1000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 </a:t>
            </a:r>
            <a:r>
              <a:rPr lang="fr-FR" altLang="ko-KR" sz="1000" dirty="0" err="1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pres</a:t>
            </a:r>
            <a:r>
              <a:rPr lang="fr-FR" altLang="ko-KR" sz="1000" dirty="0" smtClean="0">
                <a:solidFill>
                  <a:prstClr val="black"/>
                </a:solidFill>
                <a:latin typeface="Malgun Gothic" pitchFamily="34" charset="-127"/>
                <a:ea typeface="Malgun Gothic" pitchFamily="34" charset="-127"/>
              </a:rPr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7" name="Sun 76"/>
          <p:cNvSpPr/>
          <p:nvPr/>
        </p:nvSpPr>
        <p:spPr bwMode="auto">
          <a:xfrm>
            <a:off x="5303564" y="3971033"/>
            <a:ext cx="479592" cy="479550"/>
          </a:xfrm>
          <a:prstGeom prst="sun">
            <a:avLst/>
          </a:prstGeom>
          <a:solidFill>
            <a:srgbClr val="FF3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78" name="Sun 77"/>
          <p:cNvSpPr/>
          <p:nvPr/>
        </p:nvSpPr>
        <p:spPr bwMode="auto">
          <a:xfrm>
            <a:off x="9079542" y="3972464"/>
            <a:ext cx="479592" cy="479550"/>
          </a:xfrm>
          <a:prstGeom prst="sun">
            <a:avLst/>
          </a:prstGeom>
          <a:solidFill>
            <a:srgbClr val="FF3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79" name="Sun 78"/>
          <p:cNvSpPr/>
          <p:nvPr/>
        </p:nvSpPr>
        <p:spPr bwMode="auto">
          <a:xfrm>
            <a:off x="8370454" y="3965014"/>
            <a:ext cx="479592" cy="479550"/>
          </a:xfrm>
          <a:prstGeom prst="sun">
            <a:avLst/>
          </a:prstGeom>
          <a:solidFill>
            <a:srgbClr val="FF3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cxnSp>
        <p:nvCxnSpPr>
          <p:cNvPr id="80" name="Straight Arrow Connector 79"/>
          <p:cNvCxnSpPr/>
          <p:nvPr/>
        </p:nvCxnSpPr>
        <p:spPr bwMode="auto">
          <a:xfrm>
            <a:off x="7564439" y="1896176"/>
            <a:ext cx="0" cy="23726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Sun 4"/>
          <p:cNvSpPr/>
          <p:nvPr/>
        </p:nvSpPr>
        <p:spPr bwMode="auto">
          <a:xfrm>
            <a:off x="7291562" y="3960722"/>
            <a:ext cx="479592" cy="479550"/>
          </a:xfrm>
          <a:prstGeom prst="sun">
            <a:avLst/>
          </a:prstGeom>
          <a:solidFill>
            <a:srgbClr val="FF3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82" name="Sun 81"/>
          <p:cNvSpPr/>
          <p:nvPr/>
        </p:nvSpPr>
        <p:spPr bwMode="auto">
          <a:xfrm>
            <a:off x="1263982" y="3981346"/>
            <a:ext cx="479592" cy="479550"/>
          </a:xfrm>
          <a:prstGeom prst="sun">
            <a:avLst/>
          </a:prstGeom>
          <a:solidFill>
            <a:srgbClr val="FF3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83" name="Sun 82"/>
          <p:cNvSpPr/>
          <p:nvPr/>
        </p:nvSpPr>
        <p:spPr bwMode="auto">
          <a:xfrm>
            <a:off x="2322277" y="3982776"/>
            <a:ext cx="479592" cy="479550"/>
          </a:xfrm>
          <a:prstGeom prst="sun">
            <a:avLst/>
          </a:prstGeom>
          <a:solidFill>
            <a:srgbClr val="FF3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601249" y="358622"/>
            <a:ext cx="8869680" cy="655986"/>
          </a:xfrm>
        </p:spPr>
        <p:txBody>
          <a:bodyPr/>
          <a:lstStyle/>
          <a:p>
            <a:r>
              <a:rPr lang="en-US" dirty="0" smtClean="0"/>
              <a:t>Report – 2015: the </a:t>
            </a:r>
            <a:r>
              <a:rPr lang="en-US" dirty="0" err="1" smtClean="0"/>
              <a:t>Tizen</a:t>
            </a:r>
            <a:r>
              <a:rPr lang="en-US" dirty="0" smtClean="0"/>
              <a:t> Launch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45590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AutoShape 4" descr="Image result for gazprom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950" name="AutoShape 6" descr="Image result for gazprom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954" name="AutoShape 10" descr="Image result for skolkovo it cluster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tizen project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tizen project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982" name="AutoShape 38" descr="Image result for финпромбанк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" name="Picture 2" descr="http://www.sra.samsung.com/assets/Uploads/Samsung-Logo-Wordmark-RG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8857" y="2081229"/>
            <a:ext cx="2303194" cy="795398"/>
          </a:xfrm>
          <a:prstGeom prst="rect">
            <a:avLst/>
          </a:prstGeom>
          <a:noFill/>
        </p:spPr>
      </p:pic>
      <p:pic>
        <p:nvPicPr>
          <p:cNvPr id="36" name="Picture 12" descr="https://pbs.twimg.com/profile_images/1571111106/Skolkovo-IT_Twit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4470" y="2019576"/>
            <a:ext cx="1040003" cy="839042"/>
          </a:xfrm>
          <a:prstGeom prst="rect">
            <a:avLst/>
          </a:prstGeom>
          <a:noFill/>
        </p:spPr>
      </p:pic>
      <p:pic>
        <p:nvPicPr>
          <p:cNvPr id="37" name="Picture 14" descr="Научное издательство 'Федеральное государственное бюджетное учреждение науки Институт  системного программирования Российской академии наук', журналы и статьи."/>
          <p:cNvPicPr>
            <a:picLocks noChangeAspect="1" noChangeArrowheads="1"/>
          </p:cNvPicPr>
          <p:nvPr/>
        </p:nvPicPr>
        <p:blipFill>
          <a:blip r:embed="rId5" cstate="print"/>
          <a:srcRect l="7854" t="37552" r="8439" b="37538"/>
          <a:stretch>
            <a:fillRect/>
          </a:stretch>
        </p:blipFill>
        <p:spPr bwMode="auto">
          <a:xfrm>
            <a:off x="7137071" y="3359057"/>
            <a:ext cx="2290785" cy="887232"/>
          </a:xfrm>
          <a:prstGeom prst="rect">
            <a:avLst/>
          </a:prstGeom>
          <a:noFill/>
        </p:spPr>
      </p:pic>
      <p:pic>
        <p:nvPicPr>
          <p:cNvPr id="38" name="Picture 16" descr="http://upload.wikimedia.org/wikipedia/en/9/93/Mgtu_emblem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3392" y="2142157"/>
            <a:ext cx="1187694" cy="1118260"/>
          </a:xfrm>
          <a:prstGeom prst="rect">
            <a:avLst/>
          </a:prstGeom>
          <a:noFill/>
        </p:spPr>
      </p:pic>
      <p:pic>
        <p:nvPicPr>
          <p:cNvPr id="39" name="Picture 8" descr="http://static.trustedreviews.com/94/aa47c0/015c/tize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89489" y="833502"/>
            <a:ext cx="1315046" cy="708102"/>
          </a:xfrm>
          <a:prstGeom prst="rect">
            <a:avLst/>
          </a:prstGeom>
          <a:noFill/>
        </p:spPr>
      </p:pic>
      <p:pic>
        <p:nvPicPr>
          <p:cNvPr id="40" name="Picture 10" descr="https://www.tizen.org/sites/default/files/admins/tizen_associati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26322" y="862889"/>
            <a:ext cx="1812660" cy="635826"/>
          </a:xfrm>
          <a:prstGeom prst="rect">
            <a:avLst/>
          </a:prstGeom>
          <a:noFill/>
        </p:spPr>
      </p:pic>
      <p:pic>
        <p:nvPicPr>
          <p:cNvPr id="41" name="Picture 12" descr="http://openinterconnect.org/wp-content/uploads/2014/10/OIC_Logo_Color_Dark-Title_Transparent_SM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7745" y="734343"/>
            <a:ext cx="2404604" cy="786384"/>
          </a:xfrm>
          <a:prstGeom prst="rect">
            <a:avLst/>
          </a:prstGeom>
          <a:noFill/>
        </p:spPr>
      </p:pic>
      <p:pic>
        <p:nvPicPr>
          <p:cNvPr id="42" name="Picture 14" descr="http://bestvuz.ru/images/vuzi/MGU/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56527" y="2165469"/>
            <a:ext cx="1220889" cy="1108192"/>
          </a:xfrm>
          <a:prstGeom prst="rect">
            <a:avLst/>
          </a:prstGeom>
          <a:noFill/>
        </p:spPr>
      </p:pic>
      <p:pic>
        <p:nvPicPr>
          <p:cNvPr id="43" name="Picture 20" descr="http://xn--j1ael8b.xn--h1aiceamveb.xn--p1ai/wp-content/uploads/2014/07/%D0%9B%D0%BE%D0%B3%D0%BE%D1%82%D0%B8%D0%BF_%D0%9D%D0%98%D0%98_%D0%A1%D0%9E%D0%9A%D0%91.jpg"/>
          <p:cNvPicPr>
            <a:picLocks noChangeAspect="1" noChangeArrowheads="1"/>
          </p:cNvPicPr>
          <p:nvPr/>
        </p:nvPicPr>
        <p:blipFill>
          <a:blip r:embed="rId11" cstate="print"/>
          <a:srcRect l="21482" r="22323"/>
          <a:stretch>
            <a:fillRect/>
          </a:stretch>
        </p:blipFill>
        <p:spPr bwMode="auto">
          <a:xfrm>
            <a:off x="2965368" y="3257577"/>
            <a:ext cx="1075162" cy="1059655"/>
          </a:xfrm>
          <a:prstGeom prst="rect">
            <a:avLst/>
          </a:prstGeom>
          <a:noFill/>
        </p:spPr>
      </p:pic>
      <p:pic>
        <p:nvPicPr>
          <p:cNvPr id="44" name="Picture 22" descr="http://www.softkey.ru/images/upload/3015/01fc74a1d33c22d78d2a07a05915e775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0269" y="4674621"/>
            <a:ext cx="2174488" cy="623866"/>
          </a:xfrm>
          <a:prstGeom prst="rect">
            <a:avLst/>
          </a:prstGeom>
          <a:noFill/>
        </p:spPr>
      </p:pic>
      <p:pic>
        <p:nvPicPr>
          <p:cNvPr id="45" name="Picture 24" descr="http://elvis.ru/upload/iblock/5af/elvis_plus_logo.png"/>
          <p:cNvPicPr>
            <a:picLocks noChangeAspect="1" noChangeArrowheads="1"/>
          </p:cNvPicPr>
          <p:nvPr/>
        </p:nvPicPr>
        <p:blipFill>
          <a:blip r:embed="rId13" cstate="print"/>
          <a:srcRect t="28128" b="26979"/>
          <a:stretch>
            <a:fillRect/>
          </a:stretch>
        </p:blipFill>
        <p:spPr bwMode="auto">
          <a:xfrm>
            <a:off x="6954481" y="4670184"/>
            <a:ext cx="2063750" cy="568712"/>
          </a:xfrm>
          <a:prstGeom prst="rect">
            <a:avLst/>
          </a:prstGeom>
          <a:noFill/>
        </p:spPr>
      </p:pic>
      <p:pic>
        <p:nvPicPr>
          <p:cNvPr id="47" name="Picture 28" descr="http://www.tadviser.ru/images/e/ed/%D0%93%D0%9A_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68590" y="4541699"/>
            <a:ext cx="2585812" cy="739941"/>
          </a:xfrm>
          <a:prstGeom prst="rect">
            <a:avLst/>
          </a:prstGeom>
          <a:noFill/>
        </p:spPr>
      </p:pic>
      <p:pic>
        <p:nvPicPr>
          <p:cNvPr id="48" name="Picture 30" descr="http://www.spbtvsolutions.ru/netcat_files/1567_25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91424" y="5578577"/>
            <a:ext cx="2035159" cy="880870"/>
          </a:xfrm>
          <a:prstGeom prst="rect">
            <a:avLst/>
          </a:prstGeom>
          <a:noFill/>
        </p:spPr>
      </p:pic>
      <p:pic>
        <p:nvPicPr>
          <p:cNvPr id="49" name="Picture 36" descr="ЗАО &quot;Сфера&quot;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364344" y="3481365"/>
            <a:ext cx="1220128" cy="602912"/>
          </a:xfrm>
          <a:prstGeom prst="rect">
            <a:avLst/>
          </a:prstGeom>
          <a:noFill/>
        </p:spPr>
      </p:pic>
      <p:pic>
        <p:nvPicPr>
          <p:cNvPr id="50" name="Picture 42" descr="http://hh.ru/employer-logo/1074426.png"/>
          <p:cNvPicPr>
            <a:picLocks noChangeAspect="1" noChangeArrowheads="1"/>
          </p:cNvPicPr>
          <p:nvPr/>
        </p:nvPicPr>
        <p:blipFill>
          <a:blip r:embed="rId17" cstate="print"/>
          <a:srcRect t="29545" b="29995"/>
          <a:stretch>
            <a:fillRect/>
          </a:stretch>
        </p:blipFill>
        <p:spPr bwMode="auto">
          <a:xfrm>
            <a:off x="4297998" y="5491859"/>
            <a:ext cx="2476500" cy="924910"/>
          </a:xfrm>
          <a:prstGeom prst="rect">
            <a:avLst/>
          </a:prstGeom>
          <a:noFill/>
        </p:spPr>
      </p:pic>
      <p:pic>
        <p:nvPicPr>
          <p:cNvPr id="51" name="Picture 2" descr="http://rabota.mail.ru/employer-logo/1476691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96748" y="5651781"/>
            <a:ext cx="1824046" cy="603339"/>
          </a:xfrm>
          <a:prstGeom prst="rect">
            <a:avLst/>
          </a:prstGeom>
          <a:noFill/>
        </p:spPr>
      </p:pic>
      <p:pic>
        <p:nvPicPr>
          <p:cNvPr id="52" name="Picture 4" descr="https://www.cryptopro.ru/sites/default/files/dealers/logo/logo_orion.jpg?131098979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30672" y="3494026"/>
            <a:ext cx="1853742" cy="588635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 bwMode="auto">
          <a:xfrm>
            <a:off x="5695360" y="3347593"/>
            <a:ext cx="12635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National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Centers</a:t>
            </a:r>
          </a:p>
        </p:txBody>
      </p:sp>
      <p:pic>
        <p:nvPicPr>
          <p:cNvPr id="33794" name="Picture 2" descr="https://upload.wikimedia.org/wikipedia/en/thumb/e/e7/Russian_Venture_Company_logo.png/100px-Russian_Venture_Company_logo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30586" y="2102966"/>
            <a:ext cx="1766473" cy="830242"/>
          </a:xfrm>
          <a:prstGeom prst="rect">
            <a:avLst/>
          </a:prstGeom>
          <a:noFill/>
        </p:spPr>
      </p:pic>
      <p:sp>
        <p:nvSpPr>
          <p:cNvPr id="55" name="Rectangle 54"/>
          <p:cNvSpPr/>
          <p:nvPr/>
        </p:nvSpPr>
        <p:spPr bwMode="auto">
          <a:xfrm>
            <a:off x="344311" y="3135090"/>
            <a:ext cx="6614625" cy="1235033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6000" rIns="36000" rtlCol="0" anchor="t"/>
          <a:lstStyle/>
          <a:p>
            <a:r>
              <a:rPr lang="en-US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Integrators</a:t>
            </a:r>
            <a:endParaRPr lang="en-US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342331" y="4415645"/>
            <a:ext cx="9276677" cy="975756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6000" rIns="36000" rtlCol="0" anchor="t"/>
          <a:lstStyle/>
          <a:p>
            <a:r>
              <a:rPr lang="en-US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Information Security</a:t>
            </a:r>
            <a:endParaRPr lang="en-US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340352" y="5434944"/>
            <a:ext cx="9276677" cy="975756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6000" rIns="36000" rtlCol="0" anchor="t"/>
          <a:lstStyle/>
          <a:p>
            <a:r>
              <a:rPr lang="en-US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Solution Providers</a:t>
            </a:r>
            <a:endParaRPr lang="en-US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342332" y="1803075"/>
            <a:ext cx="3802152" cy="1235033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6000" rIns="36000" rtlCol="0" anchor="t"/>
          <a:lstStyle/>
          <a:p>
            <a:r>
              <a:rPr lang="en-US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Innovation Partners</a:t>
            </a:r>
            <a:endParaRPr lang="en-US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6978659" y="1848597"/>
            <a:ext cx="2640350" cy="2521527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6000" rIns="36000" rtlCol="0" anchor="t"/>
          <a:lstStyle/>
          <a:p>
            <a:r>
              <a:rPr lang="en-US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Academy</a:t>
            </a:r>
            <a:endParaRPr lang="en-US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Tizen.Ru</a:t>
            </a:r>
            <a:r>
              <a:rPr lang="en-US" dirty="0" smtClean="0"/>
              <a:t> Association – the Russian </a:t>
            </a:r>
            <a:r>
              <a:rPr lang="en-US" dirty="0" err="1" smtClean="0"/>
              <a:t>Tizen</a:t>
            </a:r>
            <a:r>
              <a:rPr lang="en-US" dirty="0" smtClean="0"/>
              <a:t> Ecosystem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04524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8486273" cy="702733"/>
          </a:xfrm>
        </p:spPr>
        <p:txBody>
          <a:bodyPr anchor="ctr"/>
          <a:lstStyle/>
          <a:p>
            <a:r>
              <a:rPr lang="en-US" dirty="0" smtClean="0">
                <a:solidFill>
                  <a:schemeClr val="accent1"/>
                </a:solidFill>
              </a:rPr>
              <a:t>Supervisory Council Chairman - Vladislav </a:t>
            </a:r>
            <a:r>
              <a:rPr lang="en-US" dirty="0" err="1" smtClean="0">
                <a:solidFill>
                  <a:schemeClr val="accent1"/>
                </a:solidFill>
              </a:rPr>
              <a:t>Sherstyuk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3794" name="Picture 2" descr="http://www.scrf.gov.ru/images/persons/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049" y="930442"/>
            <a:ext cx="2395120" cy="319349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818021" y="875200"/>
            <a:ext cx="582328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FAPSI (Federal Agency for Government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Communication&amp;Information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1995-1998 - Head of the Main Control electronic communications intelligence. 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Since 1998 - General Director of FAPSI, </a:t>
            </a: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Security Council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1998 - member of the Security Council of the Russian Federation. </a:t>
            </a:r>
          </a:p>
          <a:p>
            <a:r>
              <a:rPr lang="en-US" sz="1200" dirty="0" smtClean="0"/>
              <a:t>1999 - 2004 – First Deputy Secretary of the Russian Security Council.</a:t>
            </a:r>
          </a:p>
          <a:p>
            <a:r>
              <a:rPr lang="en-US" sz="1200" dirty="0" smtClean="0"/>
              <a:t>September 2004 - Assistant Secretary of the Security Council of the Russian Federation</a:t>
            </a:r>
          </a:p>
          <a:p>
            <a:endParaRPr lang="en-US" sz="1200" dirty="0" smtClean="0"/>
          </a:p>
          <a:p>
            <a:r>
              <a:rPr lang="en-US" sz="1200" b="1" dirty="0" smtClean="0"/>
              <a:t>Colonel-General in retirement</a:t>
            </a:r>
            <a:r>
              <a:rPr lang="en-US" sz="1200" dirty="0" smtClean="0"/>
              <a:t> </a:t>
            </a:r>
          </a:p>
          <a:p>
            <a:endParaRPr lang="en-US" sz="1200" dirty="0" smtClean="0"/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Candidate of Technical Sciences. Corresponding Member of the Academy of Cryptography of the Russian Federation. Member of the Russian Academy of Natural Sciences (RANS). 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Director of the Institute for Information Security Issues at Moscow State University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Awards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"For Services to the Fatherland» III and IV,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"Red Banner of Labor",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"Red Star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"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Honor, medals. </a:t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- Honorary member of the KGB. 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Honorary Fellow of the federal bodies of governmental communication. 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State Awards of the USSR,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Russian Government Prize in the field of science and technology,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 Russian Government Prize in the field of education. 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1618" name="Picture 2" descr="Совет Безопасности Российской Федераци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595" y="4184163"/>
            <a:ext cx="2002609" cy="2382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 anchor="t"/>
          <a:lstStyle/>
          <a:p>
            <a:r>
              <a:rPr lang="en-US" dirty="0" smtClean="0"/>
              <a:t>Plan for 2016: “Russian </a:t>
            </a:r>
            <a:r>
              <a:rPr lang="en-US" dirty="0" err="1" smtClean="0"/>
              <a:t>Tizen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94600" y="6416675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fld id="{D3200E94-6ED1-4E4B-85B1-A0A6F39DFAA5}" type="slidenum">
              <a:rPr kumimoji="0" lang="en-US" sz="1800" smtClean="0">
                <a:solidFill>
                  <a:srgbClr val="000000"/>
                </a:solidFill>
                <a:latin typeface="Arial"/>
                <a:ea typeface="+mn-ea"/>
              </a:rPr>
              <a:pPr fontAlgn="auto" latinLnBrk="0">
                <a:spcBef>
                  <a:spcPts val="0"/>
                </a:spcBef>
                <a:spcAft>
                  <a:spcPts val="0"/>
                </a:spcAft>
              </a:pPr>
              <a:t>14</a:t>
            </a:fld>
            <a:r>
              <a:rPr kumimoji="0" lang="en-US" sz="1800" smtClean="0">
                <a:solidFill>
                  <a:srgbClr val="000000"/>
                </a:solidFill>
                <a:latin typeface="Arial"/>
                <a:ea typeface="+mn-ea"/>
              </a:rPr>
              <a:t>/30</a:t>
            </a:r>
            <a:endParaRPr kumimoji="0" lang="en-US" sz="18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2051585" y="3667666"/>
            <a:ext cx="5096267" cy="280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endParaRPr kumimoji="0" lang="en-US" sz="1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Building Russian </a:t>
            </a:r>
            <a:r>
              <a:rPr kumimoji="0" lang="en-US" sz="1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Tizen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-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Russian Security Profile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endParaRPr kumimoji="0" lang="en-US" sz="1600" kern="0" dirty="0">
              <a:latin typeface="+mj-lt"/>
              <a:ea typeface="+mn-ea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600" kern="0" dirty="0" smtClean="0">
                <a:latin typeface="+mj-lt"/>
                <a:ea typeface="+mn-ea"/>
              </a:rPr>
              <a:t>Build new Economy of Russian Electronic Services</a:t>
            </a:r>
          </a:p>
          <a:p>
            <a:pPr marL="783461" lvl="1" indent="-285750" latinLnBrk="0">
              <a:spcBef>
                <a:spcPts val="0"/>
              </a:spcBef>
              <a:buClr>
                <a:schemeClr val="accent1"/>
              </a:buClr>
              <a:buFont typeface="Arial"/>
              <a:buChar char="•"/>
            </a:pPr>
            <a:r>
              <a:rPr kumimoji="0" lang="en-US" sz="1600" kern="0" dirty="0" smtClean="0">
                <a:latin typeface="+mj-lt"/>
                <a:ea typeface="+mn-ea"/>
              </a:rPr>
              <a:t>Government and Enterprise Market</a:t>
            </a:r>
          </a:p>
          <a:p>
            <a:pPr marL="783461" lvl="1" indent="-285750" latinLnBrk="0">
              <a:spcBef>
                <a:spcPts val="0"/>
              </a:spcBef>
              <a:buClr>
                <a:schemeClr val="accent1"/>
              </a:buClr>
              <a:buFont typeface="Arial"/>
              <a:buChar char="•"/>
            </a:pPr>
            <a:r>
              <a:rPr kumimoji="0" lang="en-US" sz="1600" kern="0" dirty="0" smtClean="0">
                <a:latin typeface="+mj-lt"/>
                <a:ea typeface="+mn-ea"/>
              </a:rPr>
              <a:t>Operator-centered business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endParaRPr kumimoji="0" lang="en-US" sz="1600" kern="0" dirty="0">
              <a:latin typeface="+mj-lt"/>
              <a:ea typeface="+mn-ea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600" kern="0" dirty="0" smtClean="0">
                <a:latin typeface="+mj-lt"/>
                <a:ea typeface="+mn-ea"/>
              </a:rPr>
              <a:t>Join International Marketplace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85750" lvl="1" indent="-285750" latinLnBrk="0">
              <a:spcBef>
                <a:spcPts val="0"/>
              </a:spcBef>
              <a:buClr>
                <a:schemeClr val="accent1"/>
              </a:buClr>
              <a:buFont typeface="Arial"/>
              <a:buChar char="•"/>
            </a:pPr>
            <a:r>
              <a:rPr kumimoji="0" lang="en-US" sz="1600" kern="0" dirty="0" err="1">
                <a:solidFill>
                  <a:srgbClr val="000000"/>
                </a:solidFill>
                <a:latin typeface="Arial"/>
              </a:rPr>
              <a:t>Skolkovo</a:t>
            </a:r>
            <a:r>
              <a:rPr kumimoji="0" lang="en-US" sz="16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n-US" sz="1600" kern="0" dirty="0" err="1">
                <a:solidFill>
                  <a:srgbClr val="000000"/>
                </a:solidFill>
                <a:latin typeface="Arial"/>
              </a:rPr>
              <a:t>Tizen</a:t>
            </a:r>
            <a:r>
              <a:rPr kumimoji="0" lang="en-US" sz="1600" kern="0" dirty="0">
                <a:solidFill>
                  <a:srgbClr val="000000"/>
                </a:solidFill>
                <a:latin typeface="Arial"/>
              </a:rPr>
              <a:t> Development </a:t>
            </a:r>
            <a:r>
              <a:rPr kumimoji="0" lang="en-US" sz="1600" kern="0" dirty="0" smtClean="0">
                <a:solidFill>
                  <a:srgbClr val="000000"/>
                </a:solidFill>
                <a:latin typeface="Arial"/>
              </a:rPr>
              <a:t>Center</a:t>
            </a:r>
          </a:p>
          <a:p>
            <a:pPr marL="785188" lvl="2" indent="-285750" latinLnBrk="0">
              <a:spcBef>
                <a:spcPts val="0"/>
              </a:spcBef>
              <a:buClr>
                <a:schemeClr val="accent1"/>
              </a:buClr>
              <a:buFont typeface="Arial"/>
              <a:buChar char="•"/>
            </a:pPr>
            <a:r>
              <a:rPr kumimoji="0" lang="en-US" sz="1600" kern="0" dirty="0" err="1" smtClean="0">
                <a:solidFill>
                  <a:srgbClr val="000000"/>
                </a:solidFill>
                <a:latin typeface="Arial"/>
              </a:rPr>
              <a:t>IoT</a:t>
            </a:r>
            <a:r>
              <a:rPr kumimoji="0" lang="en-US" sz="1600" kern="0" dirty="0" smtClean="0">
                <a:solidFill>
                  <a:srgbClr val="000000"/>
                </a:solidFill>
                <a:latin typeface="Arial"/>
              </a:rPr>
              <a:t> Digital Services Center</a:t>
            </a:r>
            <a:endParaRPr kumimoji="0" lang="en-US" sz="16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28056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Russian </a:t>
            </a:r>
            <a:r>
              <a:rPr lang="en-US" dirty="0" err="1" smtClean="0"/>
              <a:t>Tizen</a:t>
            </a:r>
            <a:r>
              <a:rPr lang="en-US" dirty="0" smtClean="0"/>
              <a:t> (Security Profile)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15228" t="5000" r="15868" b="7812"/>
          <a:stretch/>
        </p:blipFill>
        <p:spPr>
          <a:xfrm>
            <a:off x="933019" y="2337790"/>
            <a:ext cx="1482699" cy="1424003"/>
          </a:xfrm>
          <a:prstGeom prst="rect">
            <a:avLst/>
          </a:prstGeom>
        </p:spPr>
      </p:pic>
      <p:pic>
        <p:nvPicPr>
          <p:cNvPr id="8" name="Picture 1" descr="C:\Users\Tikhonov\AppData\Local\Microsoft\Windows\Temporary Internet Files\Content.Outlook\CMZ587YE\picture.jpg"/>
          <p:cNvPicPr>
            <a:picLocks noChangeAspect="1" noChangeArrowheads="1"/>
          </p:cNvPicPr>
          <p:nvPr/>
        </p:nvPicPr>
        <p:blipFill rotWithShape="1">
          <a:blip r:embed="rId3" cstate="print"/>
          <a:srcRect l="15252" t="13652" r="15761" b="19475"/>
          <a:stretch/>
        </p:blipFill>
        <p:spPr bwMode="auto">
          <a:xfrm>
            <a:off x="7532688" y="2376143"/>
            <a:ext cx="1437444" cy="1393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 bwMode="auto">
          <a:xfrm>
            <a:off x="3000375" y="3055937"/>
            <a:ext cx="3644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+</a:t>
            </a:r>
            <a:endParaRPr kumimoji="0" lang="en-US" sz="2400" i="0" u="none" strike="noStrike" kern="0" cap="none" spc="0" normalizeH="0" baseline="0" noProof="0" dirty="0" err="1" smtClean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6772275" y="3057525"/>
            <a:ext cx="3644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ru-RU" sz="2400" kern="0" dirty="0">
                <a:solidFill>
                  <a:srgbClr val="4F81BD"/>
                </a:solidFill>
                <a:latin typeface="+mj-lt"/>
                <a:ea typeface="+mn-ea"/>
              </a:rPr>
              <a:t>=</a:t>
            </a:r>
            <a:endParaRPr kumimoji="0" lang="en-US" sz="2400" i="0" u="none" strike="noStrike" kern="0" cap="none" spc="0" normalizeH="0" baseline="0" noProof="0" dirty="0" err="1" smtClean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" name="Isosceles Triangle 14"/>
          <p:cNvSpPr/>
          <p:nvPr/>
        </p:nvSpPr>
        <p:spPr bwMode="auto">
          <a:xfrm flipV="1">
            <a:off x="254000" y="2301868"/>
            <a:ext cx="9461499" cy="206375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3436938" y="1094016"/>
            <a:ext cx="3095626" cy="993548"/>
            <a:chOff x="3238500" y="903514"/>
            <a:chExt cx="3579813" cy="140629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6139" y="1084264"/>
              <a:ext cx="1003300" cy="118944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/>
            <a:srcRect l="30645" t="2199" r="31070" b="2315"/>
            <a:stretch/>
          </p:blipFill>
          <p:spPr>
            <a:xfrm>
              <a:off x="6040440" y="1214438"/>
              <a:ext cx="564314" cy="105569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14878" y="1195399"/>
              <a:ext cx="869208" cy="1058854"/>
            </a:xfrm>
            <a:prstGeom prst="rect">
              <a:avLst/>
            </a:prstGeom>
          </p:spPr>
        </p:pic>
        <p:sp>
          <p:nvSpPr>
            <p:cNvPr id="16" name="Rectangle 28"/>
            <p:cNvSpPr/>
            <p:nvPr/>
          </p:nvSpPr>
          <p:spPr bwMode="auto">
            <a:xfrm>
              <a:off x="3238500" y="903514"/>
              <a:ext cx="3579813" cy="1406299"/>
            </a:xfrm>
            <a:prstGeom prst="rect">
              <a:avLst/>
            </a:prstGeom>
            <a:noFill/>
            <a:ln w="9525" cap="flat" cmpd="sng" algn="ctr">
              <a:solidFill>
                <a:srgbClr val="4F81BD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>
                <a:lnSpc>
                  <a:spcPct val="100000"/>
                </a:lnSpc>
                <a:spcAft>
                  <a:spcPts val="600"/>
                </a:spcAft>
                <a:buClr>
                  <a:schemeClr val="accent1"/>
                </a:buClr>
                <a:buSzTx/>
                <a:tabLst/>
              </a:pPr>
              <a:r>
                <a:rPr lang="en-US" sz="1100" b="1" dirty="0" smtClean="0">
                  <a:solidFill>
                    <a:srgbClr val="4F81BD"/>
                  </a:solidFill>
                  <a:latin typeface="Arial" pitchFamily="34" charset="0"/>
                  <a:cs typeface="Arial" pitchFamily="34" charset="0"/>
                </a:rPr>
                <a:t>Regulatory </a:t>
              </a:r>
              <a:r>
                <a:rPr lang="en-US" sz="1100" b="1" dirty="0" err="1" smtClean="0">
                  <a:solidFill>
                    <a:srgbClr val="4F81BD"/>
                  </a:solidFill>
                  <a:latin typeface="Arial" pitchFamily="34" charset="0"/>
                  <a:cs typeface="Arial" pitchFamily="34" charset="0"/>
                </a:rPr>
                <a:t>compiance</a:t>
              </a:r>
              <a:endParaRPr kumimoji="1" lang="en-US" sz="11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 bwMode="auto">
          <a:xfrm>
            <a:off x="4445000" y="2055809"/>
            <a:ext cx="11807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200" i="1" kern="0" dirty="0" smtClean="0">
                <a:solidFill>
                  <a:srgbClr val="4F81BD"/>
                </a:solidFill>
                <a:latin typeface="+mj-lt"/>
                <a:ea typeface="+mn-ea"/>
              </a:rPr>
              <a:t>Requirements</a:t>
            </a:r>
            <a:endParaRPr kumimoji="0" lang="en-US" sz="1200" i="1" u="none" strike="noStrike" kern="0" cap="none" spc="0" normalizeH="0" baseline="0" noProof="0" dirty="0" err="1" smtClean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3" name="Group 27"/>
          <p:cNvGrpSpPr/>
          <p:nvPr/>
        </p:nvGrpSpPr>
        <p:grpSpPr>
          <a:xfrm>
            <a:off x="2700337" y="4572226"/>
            <a:ext cx="4760913" cy="1222149"/>
            <a:chOff x="2287587" y="4548414"/>
            <a:chExt cx="5594350" cy="1406299"/>
          </a:xfrm>
        </p:grpSpPr>
        <p:sp>
          <p:nvSpPr>
            <p:cNvPr id="17" name="Rectangle 28"/>
            <p:cNvSpPr/>
            <p:nvPr/>
          </p:nvSpPr>
          <p:spPr bwMode="auto">
            <a:xfrm>
              <a:off x="2287587" y="4548414"/>
              <a:ext cx="5594350" cy="1406299"/>
            </a:xfrm>
            <a:prstGeom prst="rect">
              <a:avLst/>
            </a:prstGeom>
            <a:noFill/>
            <a:ln w="9525" cap="flat" cmpd="sng" algn="ctr">
              <a:solidFill>
                <a:srgbClr val="4F81BD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>
                <a:lnSpc>
                  <a:spcPct val="100000"/>
                </a:lnSpc>
                <a:spcAft>
                  <a:spcPts val="600"/>
                </a:spcAft>
                <a:buClr>
                  <a:schemeClr val="accent1"/>
                </a:buClr>
                <a:buSzTx/>
                <a:tabLst/>
              </a:pPr>
              <a:r>
                <a:rPr lang="en-US" sz="1100" b="1" dirty="0" smtClean="0">
                  <a:solidFill>
                    <a:srgbClr val="4F81BD"/>
                  </a:solidFill>
                  <a:latin typeface="Arial" pitchFamily="34" charset="0"/>
                  <a:cs typeface="Arial" pitchFamily="34" charset="0"/>
                </a:rPr>
                <a:t>Contributors</a:t>
              </a:r>
              <a:endParaRPr kumimoji="1" lang="en-US" sz="11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 cstate="print"/>
            <a:srcRect l="23333" r="23542"/>
            <a:stretch/>
          </p:blipFill>
          <p:spPr>
            <a:xfrm>
              <a:off x="2420939" y="4818064"/>
              <a:ext cx="878498" cy="99218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8" cstate="print"/>
            <a:srcRect l="9757" t="15447" r="9756" b="10570"/>
            <a:stretch/>
          </p:blipFill>
          <p:spPr>
            <a:xfrm>
              <a:off x="5207000" y="4818063"/>
              <a:ext cx="1079500" cy="992268"/>
            </a:xfrm>
            <a:prstGeom prst="rect">
              <a:avLst/>
            </a:prstGeom>
          </p:spPr>
        </p:pic>
        <p:grpSp>
          <p:nvGrpSpPr>
            <p:cNvPr id="18" name="Group 23"/>
            <p:cNvGrpSpPr/>
            <p:nvPr/>
          </p:nvGrpSpPr>
          <p:grpSpPr>
            <a:xfrm>
              <a:off x="6850062" y="4686402"/>
              <a:ext cx="793751" cy="1122334"/>
              <a:chOff x="6532562" y="4599090"/>
              <a:chExt cx="793751" cy="1122334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9" cstate="print"/>
              <a:srcRect r="71673"/>
              <a:stretch/>
            </p:blipFill>
            <p:spPr>
              <a:xfrm>
                <a:off x="6532562" y="4599090"/>
                <a:ext cx="793751" cy="806349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9" cstate="print"/>
              <a:srcRect l="29136"/>
              <a:stretch/>
            </p:blipFill>
            <p:spPr>
              <a:xfrm>
                <a:off x="6532562" y="5399088"/>
                <a:ext cx="793751" cy="322336"/>
              </a:xfrm>
              <a:prstGeom prst="rect">
                <a:avLst/>
              </a:prstGeom>
            </p:spPr>
          </p:pic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22688" y="4924425"/>
              <a:ext cx="1094331" cy="639763"/>
            </a:xfrm>
            <a:prstGeom prst="rect">
              <a:avLst/>
            </a:prstGeom>
          </p:spPr>
        </p:pic>
      </p:grpSp>
      <p:sp>
        <p:nvSpPr>
          <p:cNvPr id="26" name="Isosceles Triangle 25"/>
          <p:cNvSpPr/>
          <p:nvPr/>
        </p:nvSpPr>
        <p:spPr bwMode="auto">
          <a:xfrm>
            <a:off x="254000" y="4057648"/>
            <a:ext cx="9461500" cy="212726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4367213" y="4287835"/>
            <a:ext cx="11294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200" i="1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Development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 cstate="print"/>
          <a:srcRect l="6771" t="31511" r="8855" b="31511"/>
          <a:stretch/>
        </p:blipFill>
        <p:spPr>
          <a:xfrm>
            <a:off x="7683499" y="4762502"/>
            <a:ext cx="1905001" cy="83490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7687" y="4899025"/>
            <a:ext cx="1905000" cy="50292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89750" y="1398588"/>
            <a:ext cx="1301750" cy="58578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220075" y="1277938"/>
            <a:ext cx="1185863" cy="83121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38188" y="1387476"/>
            <a:ext cx="769937" cy="55015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025651" y="1255712"/>
            <a:ext cx="900406" cy="784225"/>
          </a:xfrm>
          <a:prstGeom prst="rect">
            <a:avLst/>
          </a:prstGeom>
        </p:spPr>
      </p:pic>
      <p:sp>
        <p:nvSpPr>
          <p:cNvPr id="35" name="Rectangle 28"/>
          <p:cNvSpPr/>
          <p:nvPr/>
        </p:nvSpPr>
        <p:spPr bwMode="auto">
          <a:xfrm>
            <a:off x="239714" y="1095603"/>
            <a:ext cx="3095626" cy="993548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r>
              <a:rPr lang="en-US" sz="1100" b="1" dirty="0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Innovation</a:t>
            </a:r>
            <a:endParaRPr kumimoji="1" lang="en-US" sz="11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28"/>
          <p:cNvSpPr/>
          <p:nvPr/>
        </p:nvSpPr>
        <p:spPr bwMode="auto">
          <a:xfrm>
            <a:off x="6623052" y="1097190"/>
            <a:ext cx="3095626" cy="993548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r>
              <a:rPr lang="en-US" sz="1100" b="1" dirty="0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Government</a:t>
            </a:r>
            <a:endParaRPr kumimoji="1" lang="en-US" sz="11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8004176" y="4305298"/>
            <a:ext cx="10525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200" i="1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Applications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695326" y="4298948"/>
            <a:ext cx="7617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200" i="1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Support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096047" y="2653641"/>
            <a:ext cx="1703974" cy="1278292"/>
          </a:xfrm>
          <a:prstGeom prst="rect">
            <a:avLst/>
          </a:prstGeom>
        </p:spPr>
      </p:pic>
      <p:sp>
        <p:nvSpPr>
          <p:cNvPr id="39" name="Rectangle 28"/>
          <p:cNvSpPr/>
          <p:nvPr/>
        </p:nvSpPr>
        <p:spPr bwMode="auto">
          <a:xfrm>
            <a:off x="3680688" y="2555868"/>
            <a:ext cx="2545805" cy="1386681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r>
              <a:rPr lang="en-US" sz="1100" b="1" dirty="0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Russian Security Profile</a:t>
            </a:r>
            <a:endParaRPr kumimoji="1" lang="en-US" sz="11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888131" y="3880798"/>
            <a:ext cx="15870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FSTEK Class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6</a:t>
            </a:r>
            <a:endParaRPr kumimoji="0" lang="en-US" sz="1600" i="0" u="none" strike="noStrike" kern="0" cap="none" spc="0" normalizeH="0" baseline="0" noProof="0" dirty="0" smtClean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7044302" y="3882229"/>
            <a:ext cx="24764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FSTEK Class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4 (Highest)</a:t>
            </a:r>
            <a:endParaRPr kumimoji="0" lang="en-US" sz="1600" i="0" u="none" strike="noStrike" kern="0" cap="none" spc="0" normalizeH="0" baseline="0" noProof="0" dirty="0" smtClean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568404" y="728204"/>
            <a:ext cx="621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400" i="1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Adopt </a:t>
            </a:r>
            <a:r>
              <a:rPr kumimoji="0" lang="en-US" sz="1400" i="1" u="none" strike="noStrike" kern="0" cap="none" spc="0" normalizeH="0" baseline="0" noProof="0" dirty="0" err="1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Tizen</a:t>
            </a:r>
            <a:r>
              <a:rPr kumimoji="0" lang="en-US" sz="1400" i="1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to the highest Russian Security Standards (FSTEK Class 4)</a:t>
            </a:r>
          </a:p>
        </p:txBody>
      </p:sp>
    </p:spTree>
    <p:extLst>
      <p:ext uri="{BB962C8B-B14F-4D97-AF65-F5344CB8AC3E}">
        <p14:creationId xmlns:p14="http://schemas.microsoft.com/office/powerpoint/2010/main" xmlns="" val="205226395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/>
          <p:cNvCxnSpPr/>
          <p:nvPr/>
        </p:nvCxnSpPr>
        <p:spPr>
          <a:xfrm rot="5400000" flipH="1" flipV="1">
            <a:off x="-2290930" y="3488151"/>
            <a:ext cx="5142020" cy="118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57558" y="6047654"/>
            <a:ext cx="8850820" cy="174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428" y="2968515"/>
            <a:ext cx="543477" cy="388339"/>
          </a:xfrm>
          <a:prstGeom prst="rect">
            <a:avLst/>
          </a:prstGeom>
        </p:spPr>
      </p:pic>
      <p:pic>
        <p:nvPicPr>
          <p:cNvPr id="31" name="Picture 14" descr="Научное издательство 'Федеральное государственное бюджетное учреждение науки Институт  системного программирования Российской академии наук', журналы и статьи."/>
          <p:cNvPicPr>
            <a:picLocks noChangeAspect="1" noChangeArrowheads="1"/>
          </p:cNvPicPr>
          <p:nvPr/>
        </p:nvPicPr>
        <p:blipFill>
          <a:blip r:embed="rId4" cstate="print"/>
          <a:srcRect l="7854" t="37552" r="8439" b="37538"/>
          <a:stretch>
            <a:fillRect/>
          </a:stretch>
        </p:blipFill>
        <p:spPr bwMode="auto">
          <a:xfrm>
            <a:off x="1393537" y="2968539"/>
            <a:ext cx="1022182" cy="395895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 bwMode="auto">
          <a:xfrm>
            <a:off x="527037" y="4067295"/>
            <a:ext cx="1986395" cy="806252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  <a:scene3d>
            <a:camera prst="legacyObliqueTopRight"/>
            <a:lightRig rig="legacyFlat3" dir="b"/>
          </a:scene3d>
          <a:sp3d extrusionH="38100" prstMaterial="legacyMatte">
            <a:bevelT w="13500" h="13500" prst="angle"/>
            <a:bevelB w="13500" h="13500" prst="angle"/>
            <a:extrusionClr>
              <a:srgbClr val="7067AF"/>
            </a:extrusionClr>
          </a:sp3d>
        </p:spPr>
        <p:txBody>
          <a:bodyPr wrap="none" lIns="243834" tIns="121917" rIns="243834" bIns="121917" rtlCol="0" anchor="ctr">
            <a:flatTx/>
          </a:bodyPr>
          <a:lstStyle/>
          <a:p>
            <a:pPr algn="ctr" eaLnBrk="1" hangingPunct="1"/>
            <a:endParaRPr kumimoji="1" lang="en-US" sz="1400" b="1" dirty="0" err="1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5206" y="3757873"/>
            <a:ext cx="2309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Russian Security Profile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0965" y="2565630"/>
            <a:ext cx="1476375" cy="31750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717" y="2879298"/>
            <a:ext cx="1682750" cy="54040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04442" y="3384707"/>
            <a:ext cx="1066164" cy="51385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8" cstate="print"/>
          <a:srcRect l="28571" t="16334" r="28571" b="16722"/>
          <a:stretch/>
        </p:blipFill>
        <p:spPr>
          <a:xfrm>
            <a:off x="3150722" y="1228850"/>
            <a:ext cx="624453" cy="62705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/>
          <a:srcRect r="65069"/>
          <a:stretch>
            <a:fillRect/>
          </a:stretch>
        </p:blipFill>
        <p:spPr>
          <a:xfrm>
            <a:off x="3836378" y="1155627"/>
            <a:ext cx="625310" cy="83938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31614" y="5036606"/>
            <a:ext cx="1111640" cy="397226"/>
          </a:xfrm>
          <a:prstGeom prst="rect">
            <a:avLst/>
          </a:prstGeom>
        </p:spPr>
      </p:pic>
      <p:pic>
        <p:nvPicPr>
          <p:cNvPr id="315396" name="Picture 4" descr="https://upload.wikimedia.org/wikipedia/en/thumb/1/11/Gazprom-Logo.svg/800px-Gazprom-Logo.sv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14276" y="2827250"/>
            <a:ext cx="1055868" cy="514736"/>
          </a:xfrm>
          <a:prstGeom prst="rect">
            <a:avLst/>
          </a:prstGeom>
          <a:noFill/>
        </p:spPr>
      </p:pic>
      <p:cxnSp>
        <p:nvCxnSpPr>
          <p:cNvPr id="74" name="Straight Arrow Connector 73"/>
          <p:cNvCxnSpPr/>
          <p:nvPr/>
        </p:nvCxnSpPr>
        <p:spPr>
          <a:xfrm rot="16200000" flipV="1">
            <a:off x="1419673" y="3657955"/>
            <a:ext cx="286973" cy="1385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16200000" flipV="1">
            <a:off x="1453320" y="4980431"/>
            <a:ext cx="286973" cy="1385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 bwMode="auto">
          <a:xfrm>
            <a:off x="7469188" y="4706692"/>
            <a:ext cx="1873957" cy="1215885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  <a:scene3d>
            <a:camera prst="legacyObliqueTopRight"/>
            <a:lightRig rig="legacyFlat3" dir="b"/>
          </a:scene3d>
          <a:sp3d extrusionH="38100" prstMaterial="legacyMatte">
            <a:bevelT w="13500" h="13500" prst="angle"/>
            <a:bevelB w="13500" h="13500" prst="angle"/>
            <a:extrusionClr>
              <a:srgbClr val="7067AF"/>
            </a:extrusionClr>
          </a:sp3d>
        </p:spPr>
        <p:txBody>
          <a:bodyPr wrap="none" lIns="243834" tIns="36000" rIns="243834" bIns="121917" rtlCol="0" anchor="t">
            <a:flatTx/>
          </a:bodyPr>
          <a:lstStyle/>
          <a:p>
            <a:pPr algn="ctr" eaLnBrk="1" hangingPunct="1"/>
            <a:r>
              <a:rPr lang="en-US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B2C</a:t>
            </a:r>
            <a:endParaRPr kumimoji="1" lang="en-US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7473789" y="2513198"/>
            <a:ext cx="1866217" cy="2078047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  <a:scene3d>
            <a:camera prst="legacyObliqueTopRight"/>
            <a:lightRig rig="legacyFlat3" dir="b"/>
          </a:scene3d>
          <a:sp3d extrusionH="38100" prstMaterial="legacyMatte">
            <a:bevelT w="13500" h="13500" prst="angle"/>
            <a:bevelB w="13500" h="13500" prst="angle"/>
            <a:extrusionClr>
              <a:srgbClr val="7067AF"/>
            </a:extrusionClr>
          </a:sp3d>
        </p:spPr>
        <p:txBody>
          <a:bodyPr wrap="none" lIns="243834" tIns="36000" rIns="243834" bIns="121917" rtlCol="0" anchor="t">
            <a:flatTx/>
          </a:bodyPr>
          <a:lstStyle/>
          <a:p>
            <a:pPr algn="ctr" eaLnBrk="1" hangingPunct="1"/>
            <a:r>
              <a:rPr lang="en-US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B2B</a:t>
            </a:r>
            <a:endParaRPr kumimoji="1" lang="en-US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5398" name="Picture 6" descr="http://www.allbanklogos.com/images/VTB-Bank.jpg"/>
          <p:cNvPicPr>
            <a:picLocks noChangeAspect="1" noChangeArrowheads="1"/>
          </p:cNvPicPr>
          <p:nvPr/>
        </p:nvPicPr>
        <p:blipFill>
          <a:blip r:embed="rId12" cstate="print"/>
          <a:srcRect t="18559" b="24510"/>
          <a:stretch>
            <a:fillRect/>
          </a:stretch>
        </p:blipFill>
        <p:spPr bwMode="auto">
          <a:xfrm>
            <a:off x="8063050" y="4153962"/>
            <a:ext cx="907096" cy="386684"/>
          </a:xfrm>
          <a:prstGeom prst="rect">
            <a:avLst/>
          </a:prstGeom>
          <a:noFill/>
        </p:spPr>
      </p:pic>
      <p:sp>
        <p:nvSpPr>
          <p:cNvPr id="79" name="Rectangle 78"/>
          <p:cNvSpPr/>
          <p:nvPr/>
        </p:nvSpPr>
        <p:spPr bwMode="auto">
          <a:xfrm>
            <a:off x="7471810" y="1154481"/>
            <a:ext cx="1866217" cy="1269918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  <a:scene3d>
            <a:camera prst="legacyObliqueTopRight"/>
            <a:lightRig rig="legacyFlat3" dir="b"/>
          </a:scene3d>
          <a:sp3d extrusionH="38100" prstMaterial="legacyMatte">
            <a:bevelT w="13500" h="13500" prst="angle"/>
            <a:bevelB w="13500" h="13500" prst="angle"/>
            <a:extrusionClr>
              <a:srgbClr val="7067AF"/>
            </a:extrusionClr>
          </a:sp3d>
        </p:spPr>
        <p:txBody>
          <a:bodyPr wrap="none" lIns="243834" tIns="36000" rIns="243834" bIns="121917" rtlCol="0" anchor="t">
            <a:flatTx/>
          </a:bodyPr>
          <a:lstStyle/>
          <a:p>
            <a:pPr algn="ctr" eaLnBrk="1" hangingPunct="1"/>
            <a:r>
              <a:rPr lang="en-US" sz="1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B2G</a:t>
            </a:r>
            <a:endParaRPr kumimoji="1" lang="en-US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5400" name="Picture 8" descr="http://abali.ru/wp-content/uploads/2010/12/gerb-mvd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04431" y="1975832"/>
            <a:ext cx="534460" cy="30918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4" cstate="print"/>
          <a:srcRect l="35337" r="36089" b="34214"/>
          <a:stretch/>
        </p:blipFill>
        <p:spPr>
          <a:xfrm>
            <a:off x="7726761" y="1954518"/>
            <a:ext cx="586168" cy="3598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989930" y="3435419"/>
            <a:ext cx="1024619" cy="6385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536993" y="3639855"/>
            <a:ext cx="919751" cy="913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532019" y="2833535"/>
            <a:ext cx="1052773" cy="5499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417197" y="1259194"/>
            <a:ext cx="1332630" cy="3444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515326" y="2006703"/>
            <a:ext cx="1278910" cy="34397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20" cstate="print"/>
          <a:srcRect l="24942" t="23864" r="10913" b="3409"/>
          <a:stretch/>
        </p:blipFill>
        <p:spPr>
          <a:xfrm>
            <a:off x="3124948" y="1948629"/>
            <a:ext cx="1309687" cy="5057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865218" y="1434228"/>
            <a:ext cx="1033877" cy="5021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470710" y="1061377"/>
            <a:ext cx="2149280" cy="535037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r>
              <a:rPr lang="en-US" sz="1400" b="1" dirty="0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Building Russian </a:t>
            </a:r>
            <a:r>
              <a:rPr lang="en-US" sz="1400" b="1" dirty="0" err="1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Tizen</a:t>
            </a: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2870107" y="1062809"/>
            <a:ext cx="1970211" cy="535037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r>
              <a:rPr lang="en-US" sz="1400" b="1" dirty="0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Solution Portfolio</a:t>
            </a: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5091857" y="1064239"/>
            <a:ext cx="1977679" cy="535037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r>
              <a:rPr lang="en-US" sz="1400" b="1" dirty="0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Operator </a:t>
            </a:r>
            <a:r>
              <a:rPr lang="en-US" sz="1400" b="1" dirty="0" err="1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AppStores</a:t>
            </a: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7314086" y="1065669"/>
            <a:ext cx="2218912" cy="535037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r>
              <a:rPr lang="en-US" sz="1400" b="1" dirty="0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Markets/Industries</a:t>
            </a: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43462" y="4059335"/>
            <a:ext cx="784124" cy="759489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23" cstate="print"/>
          <a:srcRect l="30645" t="2199" r="31070" b="2315"/>
          <a:stretch/>
        </p:blipFill>
        <p:spPr>
          <a:xfrm>
            <a:off x="1786774" y="4110675"/>
            <a:ext cx="469079" cy="716942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24" cstate="print"/>
          <a:srcRect l="23333" r="23542"/>
          <a:stretch/>
        </p:blipFill>
        <p:spPr>
          <a:xfrm>
            <a:off x="2961734" y="4173087"/>
            <a:ext cx="535803" cy="617964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25" cstate="print"/>
          <a:srcRect l="9757" t="15447" r="9756" b="10570"/>
          <a:stretch/>
        </p:blipFill>
        <p:spPr>
          <a:xfrm>
            <a:off x="2901611" y="3360067"/>
            <a:ext cx="649369" cy="60954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26" cstate="print"/>
          <a:srcRect t="18278" b="14623"/>
          <a:stretch/>
        </p:blipFill>
        <p:spPr>
          <a:xfrm>
            <a:off x="3588603" y="4487603"/>
            <a:ext cx="1092710" cy="43772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27" cstate="print"/>
          <a:srcRect t="32049" b="33177"/>
          <a:stretch/>
        </p:blipFill>
        <p:spPr>
          <a:xfrm>
            <a:off x="3498237" y="4137181"/>
            <a:ext cx="1338643" cy="3095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2947066" y="4919824"/>
            <a:ext cx="925189" cy="8093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3638014" y="5608663"/>
            <a:ext cx="1157897" cy="396061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 bwMode="auto">
          <a:xfrm>
            <a:off x="568404" y="683801"/>
            <a:ext cx="74815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400" i="1" kern="0" dirty="0" smtClean="0">
                <a:solidFill>
                  <a:srgbClr val="4F81BD"/>
                </a:solidFill>
                <a:latin typeface="+mj-lt"/>
                <a:ea typeface="+mn-ea"/>
              </a:rPr>
              <a:t>Together with our </a:t>
            </a:r>
            <a:r>
              <a:rPr kumimoji="0" lang="en-US" sz="1400" i="1" kern="0" dirty="0" err="1" smtClean="0">
                <a:solidFill>
                  <a:srgbClr val="4F81BD"/>
                </a:solidFill>
                <a:latin typeface="+mj-lt"/>
                <a:ea typeface="+mn-ea"/>
              </a:rPr>
              <a:t>Tizen.Ru</a:t>
            </a:r>
            <a:r>
              <a:rPr kumimoji="0" lang="en-US" sz="1400" i="1" kern="0" dirty="0" smtClean="0">
                <a:solidFill>
                  <a:srgbClr val="4F81BD"/>
                </a:solidFill>
                <a:latin typeface="+mj-lt"/>
                <a:ea typeface="+mn-ea"/>
              </a:rPr>
              <a:t> partners we will build the new segment of Russian Economy</a:t>
            </a:r>
            <a:endParaRPr kumimoji="0" lang="en-US" sz="1400" i="1" u="none" strike="noStrike" kern="0" cap="none" spc="0" normalizeH="0" baseline="0" noProof="0" dirty="0" smtClean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 smtClean="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We are building new Russian Value Chain for Electronic Services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30" cstate="print"/>
          <a:srcRect l="15228" t="5000" r="15868" b="7812"/>
          <a:stretch/>
        </p:blipFill>
        <p:spPr>
          <a:xfrm>
            <a:off x="702105" y="5161818"/>
            <a:ext cx="638974" cy="613678"/>
          </a:xfrm>
          <a:prstGeom prst="rect">
            <a:avLst/>
          </a:prstGeom>
        </p:spPr>
      </p:pic>
      <p:pic>
        <p:nvPicPr>
          <p:cNvPr id="94" name="Picture 1" descr="C:\Users\Tikhonov\AppData\Local\Microsoft\Windows\Temporary Internet Files\Content.Outlook\CMZ587YE\picture.jpg"/>
          <p:cNvPicPr>
            <a:picLocks noChangeAspect="1" noChangeArrowheads="1"/>
          </p:cNvPicPr>
          <p:nvPr/>
        </p:nvPicPr>
        <p:blipFill rotWithShape="1">
          <a:blip r:embed="rId31" cstate="print"/>
          <a:srcRect l="15252" t="13652" r="15761" b="19475"/>
          <a:stretch/>
        </p:blipFill>
        <p:spPr bwMode="auto">
          <a:xfrm>
            <a:off x="1147021" y="1488094"/>
            <a:ext cx="824632" cy="799365"/>
          </a:xfrm>
          <a:prstGeom prst="rect">
            <a:avLst/>
          </a:prstGeom>
          <a:noFill/>
        </p:spPr>
      </p:pic>
      <p:sp>
        <p:nvSpPr>
          <p:cNvPr id="95" name="Rectangle 94"/>
          <p:cNvSpPr/>
          <p:nvPr/>
        </p:nvSpPr>
        <p:spPr bwMode="auto">
          <a:xfrm>
            <a:off x="546217" y="2673051"/>
            <a:ext cx="1986395" cy="790369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  <a:scene3d>
            <a:camera prst="legacyObliqueTopRight"/>
            <a:lightRig rig="legacyFlat3" dir="b"/>
          </a:scene3d>
          <a:sp3d extrusionH="38100" prstMaterial="legacyMatte">
            <a:bevelT w="13500" h="13500" prst="angle"/>
            <a:bevelB w="13500" h="13500" prst="angle"/>
            <a:extrusionClr>
              <a:srgbClr val="7067AF"/>
            </a:extrusionClr>
          </a:sp3d>
        </p:spPr>
        <p:txBody>
          <a:bodyPr wrap="none" lIns="243834" tIns="0" rIns="243834" bIns="121917" rtlCol="0" anchor="t">
            <a:flatTx/>
          </a:bodyPr>
          <a:lstStyle/>
          <a:p>
            <a:pPr algn="ctr" eaLnBrk="1" hangingPunct="1"/>
            <a:r>
              <a:rPr kumimoji="1" lang="en-US" sz="1200" b="1" dirty="0" err="1" smtClean="0">
                <a:solidFill>
                  <a:srgbClr val="4F81BD"/>
                </a:solidFill>
                <a:latin typeface="+mj-lt"/>
              </a:rPr>
              <a:t>Tizen</a:t>
            </a:r>
            <a:r>
              <a:rPr kumimoji="1" lang="en-US" sz="1200" b="1" dirty="0" smtClean="0">
                <a:solidFill>
                  <a:srgbClr val="4F81BD"/>
                </a:solidFill>
                <a:latin typeface="+mj-lt"/>
              </a:rPr>
              <a:t> Development Center</a:t>
            </a:r>
            <a:endParaRPr kumimoji="1" lang="en-US" sz="1200" b="1" dirty="0">
              <a:solidFill>
                <a:srgbClr val="4F81BD"/>
              </a:solidFill>
              <a:latin typeface="+mj-l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50642" y="1201681"/>
            <a:ext cx="1998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Russian 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Tizen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8" name="Straight Arrow Connector 97"/>
          <p:cNvCxnSpPr/>
          <p:nvPr/>
        </p:nvCxnSpPr>
        <p:spPr>
          <a:xfrm rot="16200000" flipV="1">
            <a:off x="1429971" y="2424991"/>
            <a:ext cx="286973" cy="1385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Picture 2" descr="http://www.sra.samsung.com/assets/Uploads/Samsung-Logo-Wordmark-RGB.pn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419141" y="5331507"/>
            <a:ext cx="1023222" cy="353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483062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Benefits: Operators entering Digital Services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059" y="1484856"/>
            <a:ext cx="4037075" cy="2430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515116" y="719327"/>
            <a:ext cx="72507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400" i="1" u="none" strike="noStrike" kern="0" cap="none" spc="0" normalizeH="0" baseline="0" noProof="0" dirty="0" err="1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Tizen</a:t>
            </a:r>
            <a:r>
              <a:rPr kumimoji="0" lang="en-US" sz="1400" i="1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allows </a:t>
            </a:r>
            <a:r>
              <a:rPr kumimoji="0" lang="en-US" sz="1400" i="1" kern="0" dirty="0" err="1">
                <a:solidFill>
                  <a:srgbClr val="4F81BD"/>
                </a:solidFill>
                <a:latin typeface="+mj-lt"/>
                <a:ea typeface="+mn-ea"/>
              </a:rPr>
              <a:t>o</a:t>
            </a:r>
            <a:r>
              <a:rPr kumimoji="0" lang="en-US" sz="1400" i="1" u="none" strike="noStrike" kern="0" cap="none" spc="0" normalizeH="0" baseline="0" noProof="0" dirty="0" err="1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perators</a:t>
            </a:r>
            <a:r>
              <a:rPr kumimoji="0" lang="en-US" sz="1400" i="1" u="none" strike="noStrike" kern="0" cap="none" spc="0" normalizeH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to capture Digital opportunity by implementing their </a:t>
            </a:r>
            <a:r>
              <a:rPr kumimoji="0" lang="en-US" sz="1400" i="1" u="none" strike="noStrike" kern="0" cap="none" spc="0" normalizeH="0" noProof="0" dirty="0" err="1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AppStores</a:t>
            </a:r>
            <a:endParaRPr kumimoji="0" lang="en-US" sz="1400" i="1" u="none" strike="noStrike" kern="0" cap="none" spc="0" normalizeH="0" baseline="0" noProof="0" dirty="0" smtClean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64126" y="1154460"/>
            <a:ext cx="4032125" cy="34634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Mobile/Broadband/M2M </a:t>
            </a:r>
            <a:r>
              <a: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ARPU is declining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/>
          <a:srcRect l="55588" t="10411" r="2954"/>
          <a:stretch/>
        </p:blipFill>
        <p:spPr>
          <a:xfrm>
            <a:off x="4955776" y="1625138"/>
            <a:ext cx="3987712" cy="21744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4895016" y="1155891"/>
            <a:ext cx="4032125" cy="34634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Digital</a:t>
            </a:r>
            <a:r>
              <a:rPr kumimoji="1" lang="en-US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 Services</a:t>
            </a:r>
            <a:r>
              <a: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 ARPU is Growing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/>
          <a:srcRect l="4605" t="16100" r="4542" b="15714"/>
          <a:stretch/>
        </p:blipFill>
        <p:spPr>
          <a:xfrm>
            <a:off x="4813674" y="3898559"/>
            <a:ext cx="4263033" cy="23622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/>
          <a:srcRect l="3412" t="11434" r="2867" b="1994"/>
          <a:stretch/>
        </p:blipFill>
        <p:spPr>
          <a:xfrm>
            <a:off x="452948" y="3836396"/>
            <a:ext cx="3943306" cy="2523496"/>
          </a:xfrm>
          <a:prstGeom prst="rect">
            <a:avLst/>
          </a:prstGeom>
        </p:spPr>
      </p:pic>
      <p:sp>
        <p:nvSpPr>
          <p:cNvPr id="15" name="Isosceles Triangle 14"/>
          <p:cNvSpPr/>
          <p:nvPr/>
        </p:nvSpPr>
        <p:spPr>
          <a:xfrm rot="5400000">
            <a:off x="3138829" y="3653497"/>
            <a:ext cx="3020982" cy="186609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094272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Benefits: Enterprise Economics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70804" r="924"/>
          <a:stretch/>
        </p:blipFill>
        <p:spPr>
          <a:xfrm>
            <a:off x="4156510" y="1381141"/>
            <a:ext cx="1163395" cy="18082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4127" y="1154460"/>
            <a:ext cx="3410428" cy="34634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r>
              <a:rPr kumimoji="1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Enterprise Infrastructure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55245" y="3196988"/>
            <a:ext cx="3410428" cy="2400657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Applications (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SaaS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200" kern="0" dirty="0" smtClean="0">
                <a:latin typeface="+mj-lt"/>
                <a:ea typeface="+mn-ea"/>
              </a:rPr>
              <a:t>Vertical Applications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200" kern="0" dirty="0" smtClean="0">
                <a:latin typeface="+mj-lt"/>
                <a:ea typeface="+mn-ea"/>
              </a:rPr>
              <a:t>Virtual Desktop, VDI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200" kern="0" dirty="0" smtClean="0">
                <a:latin typeface="+mj-lt"/>
                <a:ea typeface="+mn-ea"/>
              </a:rPr>
              <a:t>CRM, ERP, SCM</a:t>
            </a:r>
            <a:r>
              <a:rPr kumimoji="0" lang="ru-RU" sz="1200" kern="0" dirty="0" smtClean="0">
                <a:latin typeface="+mj-lt"/>
                <a:ea typeface="+mn-ea"/>
              </a:rPr>
              <a:t>, </a:t>
            </a:r>
            <a:r>
              <a:rPr kumimoji="0" lang="en-US" sz="1200" kern="0" dirty="0" smtClean="0">
                <a:latin typeface="+mj-lt"/>
                <a:ea typeface="+mn-ea"/>
              </a:rPr>
              <a:t>E-mail, Chat</a:t>
            </a:r>
          </a:p>
          <a:p>
            <a:pPr lvl="0" latinLnBrk="0">
              <a:spcBef>
                <a:spcPts val="0"/>
              </a:spcBef>
              <a:buClr>
                <a:srgbClr val="4F81BD"/>
              </a:buClr>
            </a:pPr>
            <a:r>
              <a:rPr kumimoji="0" lang="en-US" sz="1400" b="1" kern="0" dirty="0" smtClean="0">
                <a:solidFill>
                  <a:srgbClr val="000000"/>
                </a:solidFill>
                <a:latin typeface="Arial"/>
              </a:rPr>
              <a:t>Platforms</a:t>
            </a:r>
            <a:r>
              <a:rPr kumimoji="0" lang="ru-RU" sz="1400" b="1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ru-RU" sz="1400" b="1" kern="0" dirty="0">
                <a:solidFill>
                  <a:srgbClr val="000000"/>
                </a:solidFill>
                <a:latin typeface="Arial"/>
              </a:rPr>
              <a:t>(</a:t>
            </a:r>
            <a:r>
              <a:rPr kumimoji="0" lang="en-US" sz="1400" b="1" kern="0" dirty="0" err="1">
                <a:solidFill>
                  <a:srgbClr val="000000"/>
                </a:solidFill>
                <a:latin typeface="Arial"/>
              </a:rPr>
              <a:t>PaaS</a:t>
            </a:r>
            <a:r>
              <a:rPr kumimoji="0" lang="ru-RU" sz="1400" b="1" kern="0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285750" lvl="0" indent="-285750" latinLnBrk="0">
              <a:spcBef>
                <a:spcPts val="0"/>
              </a:spcBef>
              <a:buClr>
                <a:srgbClr val="4F81BD"/>
              </a:buClr>
              <a:buFont typeface="Arial"/>
              <a:buChar char="•"/>
            </a:pPr>
            <a:r>
              <a:rPr kumimoji="0" lang="en-US" sz="1200" kern="0" dirty="0" smtClean="0">
                <a:solidFill>
                  <a:srgbClr val="000000"/>
                </a:solidFill>
                <a:latin typeface="Arial"/>
              </a:rPr>
              <a:t>Application Environment</a:t>
            </a:r>
            <a:endParaRPr kumimoji="0" lang="en-US" sz="1200" kern="0" dirty="0">
              <a:solidFill>
                <a:srgbClr val="000000"/>
              </a:solidFill>
              <a:latin typeface="Arial"/>
            </a:endParaRPr>
          </a:p>
          <a:p>
            <a:pPr marL="285750" lvl="0" indent="-285750" latinLnBrk="0">
              <a:spcBef>
                <a:spcPts val="0"/>
              </a:spcBef>
              <a:buClr>
                <a:srgbClr val="4F81BD"/>
              </a:buClr>
              <a:buFont typeface="Arial"/>
              <a:buChar char="•"/>
            </a:pPr>
            <a:r>
              <a:rPr kumimoji="0" lang="en-US" sz="1200" kern="0" dirty="0" smtClean="0">
                <a:solidFill>
                  <a:srgbClr val="000000"/>
                </a:solidFill>
                <a:latin typeface="Arial"/>
              </a:rPr>
              <a:t>Databases, Web </a:t>
            </a:r>
            <a:r>
              <a:rPr kumimoji="0" lang="en-US" sz="1200" kern="0" dirty="0" err="1" smtClean="0">
                <a:solidFill>
                  <a:srgbClr val="000000"/>
                </a:solidFill>
                <a:latin typeface="Arial"/>
              </a:rPr>
              <a:t>Serviers</a:t>
            </a:r>
            <a:endParaRPr kumimoji="0" lang="ru-RU" sz="1200" kern="0" dirty="0">
              <a:solidFill>
                <a:srgbClr val="000000"/>
              </a:solidFill>
              <a:latin typeface="Arial"/>
            </a:endParaRPr>
          </a:p>
          <a:p>
            <a:pPr marL="285750" lvl="0" indent="-285750" latinLnBrk="0">
              <a:spcBef>
                <a:spcPts val="0"/>
              </a:spcBef>
              <a:buClr>
                <a:srgbClr val="4F81BD"/>
              </a:buClr>
              <a:buFont typeface="Arial"/>
              <a:buChar char="•"/>
            </a:pPr>
            <a:r>
              <a:rPr kumimoji="0" lang="en-US" sz="1200" kern="0" dirty="0" smtClean="0">
                <a:solidFill>
                  <a:srgbClr val="000000"/>
                </a:solidFill>
                <a:latin typeface="Arial"/>
              </a:rPr>
              <a:t>Security </a:t>
            </a:r>
            <a:r>
              <a:rPr kumimoji="0" lang="ru-RU" sz="1200" kern="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kumimoji="0" lang="en-US" sz="1200" kern="0" dirty="0">
                <a:solidFill>
                  <a:srgbClr val="000000"/>
                </a:solidFill>
                <a:latin typeface="Arial"/>
              </a:rPr>
              <a:t>MDM, VPN</a:t>
            </a:r>
            <a:r>
              <a:rPr kumimoji="0" lang="ru-RU" sz="1200" kern="0" dirty="0">
                <a:solidFill>
                  <a:srgbClr val="000000"/>
                </a:solidFill>
                <a:latin typeface="Arial"/>
              </a:rPr>
              <a:t>)</a:t>
            </a:r>
            <a:endParaRPr kumimoji="0" lang="en-US" sz="1200" kern="0" dirty="0">
              <a:solidFill>
                <a:srgbClr val="000000"/>
              </a:solidFill>
              <a:latin typeface="Arial"/>
            </a:endParaRPr>
          </a:p>
          <a:p>
            <a:pPr marL="285750" lvl="0" indent="-285750" latinLnBrk="0">
              <a:spcBef>
                <a:spcPts val="0"/>
              </a:spcBef>
              <a:buClr>
                <a:srgbClr val="4F81BD"/>
              </a:buClr>
              <a:buFont typeface="Arial"/>
              <a:buChar char="•"/>
            </a:pPr>
            <a:r>
              <a:rPr kumimoji="0" lang="en-US" sz="1200" kern="0" dirty="0" smtClean="0">
                <a:solidFill>
                  <a:srgbClr val="000000"/>
                </a:solidFill>
                <a:latin typeface="Arial"/>
              </a:rPr>
              <a:t>Application Development</a:t>
            </a:r>
            <a:endParaRPr kumimoji="0" lang="en-US" sz="1200" kern="0" dirty="0">
              <a:solidFill>
                <a:srgbClr val="000000"/>
              </a:solidFill>
              <a:latin typeface="Arial"/>
            </a:endParaRPr>
          </a:p>
          <a:p>
            <a:pPr lvl="0" latinLnBrk="0">
              <a:spcBef>
                <a:spcPts val="0"/>
              </a:spcBef>
              <a:buClr>
                <a:srgbClr val="4F81BD"/>
              </a:buClr>
            </a:pPr>
            <a:r>
              <a:rPr kumimoji="0" lang="en-US" sz="1400" b="1" kern="0" dirty="0" smtClean="0">
                <a:solidFill>
                  <a:srgbClr val="000000"/>
                </a:solidFill>
                <a:latin typeface="Arial"/>
              </a:rPr>
              <a:t>Infrastructure</a:t>
            </a:r>
            <a:r>
              <a:rPr kumimoji="0" lang="ru-RU" sz="1400" b="1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ru-RU" sz="1400" b="1" kern="0" dirty="0">
                <a:solidFill>
                  <a:srgbClr val="000000"/>
                </a:solidFill>
                <a:latin typeface="Arial"/>
              </a:rPr>
              <a:t>(</a:t>
            </a:r>
            <a:r>
              <a:rPr kumimoji="0" lang="en-US" sz="1400" b="1" kern="0" dirty="0" err="1">
                <a:solidFill>
                  <a:srgbClr val="000000"/>
                </a:solidFill>
                <a:latin typeface="Arial"/>
              </a:rPr>
              <a:t>IaaS</a:t>
            </a:r>
            <a:r>
              <a:rPr kumimoji="0" lang="ru-RU" sz="1400" b="1" kern="0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285750" lvl="0" indent="-285750" latinLnBrk="0">
              <a:spcBef>
                <a:spcPts val="0"/>
              </a:spcBef>
              <a:buClr>
                <a:srgbClr val="4F81BD"/>
              </a:buClr>
              <a:buFont typeface="Arial"/>
              <a:buChar char="•"/>
            </a:pPr>
            <a:r>
              <a:rPr kumimoji="0" lang="en-US" sz="1200" kern="0" dirty="0" smtClean="0">
                <a:solidFill>
                  <a:srgbClr val="000000"/>
                </a:solidFill>
                <a:latin typeface="Arial"/>
              </a:rPr>
              <a:t>Virtual servers</a:t>
            </a:r>
            <a:endParaRPr kumimoji="0" lang="ru-RU" sz="1200" kern="0" dirty="0">
              <a:solidFill>
                <a:srgbClr val="000000"/>
              </a:solidFill>
              <a:latin typeface="Arial"/>
            </a:endParaRPr>
          </a:p>
          <a:p>
            <a:pPr marL="285750" lvl="0" indent="-285750" latinLnBrk="0">
              <a:spcBef>
                <a:spcPts val="0"/>
              </a:spcBef>
              <a:buClr>
                <a:srgbClr val="4F81BD"/>
              </a:buClr>
              <a:buFont typeface="Arial"/>
              <a:buChar char="•"/>
            </a:pPr>
            <a:r>
              <a:rPr kumimoji="0" lang="en-US" sz="1200" kern="0" dirty="0" smtClean="0">
                <a:solidFill>
                  <a:srgbClr val="000000"/>
                </a:solidFill>
                <a:latin typeface="Arial"/>
              </a:rPr>
              <a:t>Data Storage, Network</a:t>
            </a:r>
            <a:endParaRPr kumimoji="0" lang="en-US" sz="12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771438" y="1155898"/>
            <a:ext cx="3604397" cy="34634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Benefits</a:t>
            </a: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5771438" y="1653210"/>
            <a:ext cx="3604397" cy="1415772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Incremental Business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200" kern="0" dirty="0" smtClean="0">
                <a:latin typeface="+mj-lt"/>
                <a:ea typeface="+mn-ea"/>
              </a:rPr>
              <a:t>Financial flexibility </a:t>
            </a:r>
            <a:r>
              <a:rPr kumimoji="0" lang="ru-RU" sz="1200" kern="0" dirty="0" smtClean="0">
                <a:latin typeface="+mj-lt"/>
                <a:ea typeface="+mn-ea"/>
              </a:rPr>
              <a:t>(</a:t>
            </a:r>
            <a:r>
              <a:rPr kumimoji="0" lang="en-US" sz="1200" kern="0" dirty="0" smtClean="0">
                <a:latin typeface="+mj-lt"/>
                <a:ea typeface="+mn-ea"/>
              </a:rPr>
              <a:t>CAPEX/OPEX</a:t>
            </a:r>
            <a:r>
              <a:rPr kumimoji="0" lang="ru-RU" sz="1200" kern="0" dirty="0" smtClean="0">
                <a:latin typeface="+mj-lt"/>
                <a:ea typeface="+mn-ea"/>
              </a:rPr>
              <a:t>)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200" kern="0" dirty="0" smtClean="0">
                <a:latin typeface="+mj-lt"/>
                <a:ea typeface="+mn-ea"/>
              </a:rPr>
              <a:t>Increase Wallet Share (B2B/B2C)</a:t>
            </a:r>
            <a:endParaRPr kumimoji="0" lang="ru-RU" sz="1200" kern="0" dirty="0" smtClean="0">
              <a:latin typeface="+mj-lt"/>
              <a:ea typeface="+mn-ea"/>
            </a:endParaRPr>
          </a:p>
          <a:p>
            <a:pPr marL="285750" indent="-285750" latinLnBrk="0">
              <a:spcBef>
                <a:spcPts val="0"/>
              </a:spcBef>
              <a:buClr>
                <a:schemeClr val="accent1"/>
              </a:buClr>
              <a:buFont typeface="Arial"/>
              <a:buChar char="•"/>
            </a:pPr>
            <a:r>
              <a:rPr kumimoji="0" lang="en-US" sz="1200" kern="0" dirty="0" smtClean="0">
                <a:latin typeface="+mj-lt"/>
                <a:ea typeface="+mn-ea"/>
              </a:rPr>
              <a:t>Incremental Services/Solutions/Applications </a:t>
            </a:r>
            <a:r>
              <a:rPr kumimoji="0" lang="ru-RU" sz="1200" kern="0" dirty="0" smtClean="0">
                <a:latin typeface="+mj-lt"/>
                <a:ea typeface="+mn-ea"/>
              </a:rPr>
              <a:t>(</a:t>
            </a:r>
            <a:r>
              <a:rPr kumimoji="0" lang="en-US" sz="1200" kern="0" dirty="0" smtClean="0">
                <a:solidFill>
                  <a:srgbClr val="000000"/>
                </a:solidFill>
                <a:latin typeface="Arial"/>
              </a:rPr>
              <a:t>Smart School, </a:t>
            </a:r>
            <a:r>
              <a:rPr kumimoji="0" lang="en-US" sz="1200" kern="0" dirty="0" err="1" smtClean="0">
                <a:solidFill>
                  <a:srgbClr val="000000"/>
                </a:solidFill>
                <a:latin typeface="Arial"/>
              </a:rPr>
              <a:t>etc</a:t>
            </a:r>
            <a:r>
              <a:rPr kumimoji="0" lang="ru-RU" sz="1200" kern="0" dirty="0" smtClean="0">
                <a:latin typeface="+mj-lt"/>
                <a:ea typeface="+mn-ea"/>
              </a:rPr>
              <a:t>)</a:t>
            </a:r>
            <a:endParaRPr kumimoji="0" lang="en-US" sz="1200" kern="0" dirty="0" smtClean="0">
              <a:latin typeface="+mj-lt"/>
              <a:ea typeface="+mn-ea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200" kern="0" dirty="0" smtClean="0">
                <a:latin typeface="+mj-lt"/>
                <a:ea typeface="+mn-ea"/>
              </a:rPr>
              <a:t>Big Data/Analytics</a:t>
            </a:r>
            <a:endParaRPr kumimoji="0" lang="ru-RU" sz="1200" kern="0" noProof="0" dirty="0" smtClean="0">
              <a:latin typeface="+mj-lt"/>
              <a:ea typeface="+mn-ea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20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</a:rPr>
              <a:t>Open Data</a:t>
            </a:r>
            <a:endParaRPr kumimoji="0" lang="en-US" sz="1200" i="0" u="none" strike="noStrike" kern="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5772856" y="3395260"/>
            <a:ext cx="3604397" cy="1046440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Efficiency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200" kern="0" dirty="0" smtClean="0">
                <a:latin typeface="+mj-lt"/>
                <a:ea typeface="+mn-ea"/>
              </a:rPr>
              <a:t>Increased employee efficiency</a:t>
            </a:r>
            <a:endParaRPr kumimoji="0" lang="ru-RU" sz="1200" kern="0" dirty="0" smtClean="0">
              <a:latin typeface="+mj-lt"/>
              <a:ea typeface="+mn-ea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200" kern="0" dirty="0" smtClean="0">
                <a:latin typeface="+mj-lt"/>
                <a:ea typeface="+mn-ea"/>
              </a:rPr>
              <a:t>Fraud </a:t>
            </a:r>
            <a:r>
              <a:rPr kumimoji="0" lang="en-US" sz="1200" kern="0" dirty="0" err="1" smtClean="0">
                <a:latin typeface="+mj-lt"/>
                <a:ea typeface="+mn-ea"/>
              </a:rPr>
              <a:t>minimisation</a:t>
            </a:r>
            <a:endParaRPr kumimoji="0" lang="en-US" sz="1200" kern="0" dirty="0" smtClean="0">
              <a:latin typeface="+mj-lt"/>
              <a:ea typeface="+mn-ea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200" kern="0" dirty="0" smtClean="0">
                <a:latin typeface="+mj-lt"/>
                <a:ea typeface="+mn-ea"/>
              </a:rPr>
              <a:t>Minimal equipment cost</a:t>
            </a:r>
            <a:endParaRPr kumimoji="0" lang="ru-RU" sz="1200" kern="0" dirty="0" smtClean="0">
              <a:latin typeface="+mj-lt"/>
              <a:ea typeface="+mn-ea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200" kern="0" dirty="0" smtClean="0">
                <a:latin typeface="+mj-lt"/>
                <a:ea typeface="+mn-ea"/>
              </a:rPr>
              <a:t>Impossible “non-targeted use”</a:t>
            </a:r>
            <a:endParaRPr kumimoji="0" lang="ru-RU" sz="1200" kern="0" dirty="0" smtClean="0">
              <a:latin typeface="+mj-lt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774273" y="4737639"/>
            <a:ext cx="3604397" cy="861774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400" b="1" kern="0" dirty="0" smtClean="0">
                <a:latin typeface="+mj-lt"/>
                <a:ea typeface="+mn-ea"/>
              </a:rPr>
              <a:t>Reduce Risks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200" kern="0" dirty="0" smtClean="0">
                <a:latin typeface="+mj-lt"/>
                <a:ea typeface="+mn-ea"/>
              </a:rPr>
              <a:t>No “side” and </a:t>
            </a:r>
            <a:r>
              <a:rPr kumimoji="0" lang="en-US" sz="1200" kern="0" dirty="0" err="1" smtClean="0">
                <a:latin typeface="+mj-lt"/>
                <a:ea typeface="+mn-ea"/>
              </a:rPr>
              <a:t>unauthorised</a:t>
            </a:r>
            <a:r>
              <a:rPr kumimoji="0" lang="en-US" sz="1200" kern="0" dirty="0" smtClean="0">
                <a:latin typeface="+mj-lt"/>
                <a:ea typeface="+mn-ea"/>
              </a:rPr>
              <a:t> applications</a:t>
            </a:r>
            <a:endParaRPr kumimoji="0" lang="ru-RU" sz="1200" kern="0" dirty="0" smtClean="0">
              <a:latin typeface="+mj-lt"/>
              <a:ea typeface="+mn-ea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200" kern="0" dirty="0" smtClean="0">
                <a:latin typeface="+mj-lt"/>
                <a:ea typeface="+mn-ea"/>
              </a:rPr>
              <a:t>Strict Information Policy</a:t>
            </a:r>
            <a:endParaRPr kumimoji="0" lang="ru-RU" sz="1200" kern="0" dirty="0" smtClean="0">
              <a:latin typeface="+mj-lt"/>
              <a:ea typeface="+mn-ea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200" kern="0" dirty="0" smtClean="0">
                <a:latin typeface="+mj-lt"/>
                <a:ea typeface="+mn-ea"/>
              </a:rPr>
              <a:t>Personal data protection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186509" y="5923332"/>
            <a:ext cx="9209925" cy="461665"/>
          </a:xfrm>
          <a:prstGeom prst="rect">
            <a:avLst/>
          </a:prstGeom>
          <a:solidFill>
            <a:srgbClr val="75A3D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</a:rPr>
              <a:t>Example</a:t>
            </a:r>
            <a:r>
              <a:rPr kumimoji="0" lang="ru-RU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</a:rPr>
              <a:t> – </a:t>
            </a:r>
            <a:r>
              <a:rPr kumimoji="0" lang="en-US" sz="12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</a:rPr>
              <a:t>Tizen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</a:rPr>
              <a:t>-based Education Tablet </a:t>
            </a:r>
            <a:r>
              <a:rPr kumimoji="0" lang="ru-RU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</a:rPr>
              <a:t>«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</a:rPr>
              <a:t>as a service</a:t>
            </a:r>
            <a:r>
              <a:rPr kumimoji="0" lang="ru-RU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</a:rPr>
              <a:t>»: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</a:rPr>
              <a:t>Integrated Solution with preinstalled functionality and applications</a:t>
            </a:r>
            <a:r>
              <a:rPr kumimoji="0" lang="ru-RU" sz="12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</a:rPr>
              <a:t>.</a:t>
            </a:r>
            <a:r>
              <a:rPr kumimoji="0" lang="en-US" sz="12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</a:rPr>
              <a:t> Completely controlled from the Cloud</a:t>
            </a:r>
            <a:r>
              <a:rPr kumimoji="0" lang="ru-RU" sz="12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</a:rPr>
              <a:t>. </a:t>
            </a:r>
            <a:r>
              <a:rPr kumimoji="0" lang="en-US" sz="12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</a:rPr>
              <a:t>Smart School and Smart Class</a:t>
            </a:r>
            <a:r>
              <a:rPr kumimoji="0" lang="ru-RU" sz="12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</a:rPr>
              <a:t>. </a:t>
            </a:r>
            <a:r>
              <a:rPr kumimoji="0" lang="en-US" sz="12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</a:rPr>
              <a:t>Impossible to steal.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1620" y="4737986"/>
            <a:ext cx="789541" cy="7895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87257" y="3356837"/>
            <a:ext cx="1123767" cy="13154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auto">
          <a:xfrm>
            <a:off x="365543" y="1635443"/>
            <a:ext cx="3410428" cy="1415772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400" b="1" kern="0" noProof="0" dirty="0" smtClean="0">
                <a:latin typeface="+mj-lt"/>
                <a:ea typeface="+mn-ea"/>
              </a:rPr>
              <a:t>Several Services Levels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85750" lvl="0" indent="-285750" latinLnBrk="0">
              <a:spcBef>
                <a:spcPts val="0"/>
              </a:spcBef>
              <a:buClr>
                <a:schemeClr val="accent1"/>
              </a:buClr>
              <a:buFont typeface="Arial"/>
              <a:buChar char="•"/>
            </a:pPr>
            <a:r>
              <a:rPr kumimoji="0" lang="en-US" sz="1200" kern="0" dirty="0" smtClean="0">
                <a:latin typeface="+mj-lt"/>
                <a:ea typeface="+mn-ea"/>
              </a:rPr>
              <a:t>Federal Level</a:t>
            </a:r>
            <a:endParaRPr kumimoji="0" lang="ru-RU" sz="1200" kern="0" dirty="0" smtClean="0">
              <a:latin typeface="+mj-lt"/>
              <a:ea typeface="+mn-ea"/>
            </a:endParaRPr>
          </a:p>
          <a:p>
            <a:pPr marL="285750" lvl="0" indent="-285750" latinLnBrk="0">
              <a:spcBef>
                <a:spcPts val="0"/>
              </a:spcBef>
              <a:buClr>
                <a:schemeClr val="accent1"/>
              </a:buClr>
              <a:buFont typeface="Arial"/>
              <a:buChar char="•"/>
            </a:pPr>
            <a:r>
              <a:rPr kumimoji="0" lang="en-US" sz="1200" kern="0" dirty="0" smtClean="0">
                <a:latin typeface="+mj-lt"/>
                <a:ea typeface="+mn-ea"/>
              </a:rPr>
              <a:t>Regional Level</a:t>
            </a:r>
            <a:endParaRPr kumimoji="0" lang="ru-RU" sz="1200" kern="0" dirty="0">
              <a:latin typeface="+mj-lt"/>
              <a:ea typeface="+mn-ea"/>
            </a:endParaRPr>
          </a:p>
          <a:p>
            <a:pPr marL="285750" lvl="0" indent="-285750" latinLnBrk="0">
              <a:spcBef>
                <a:spcPts val="0"/>
              </a:spcBef>
              <a:buClr>
                <a:schemeClr val="accent1"/>
              </a:buClr>
              <a:buFont typeface="Arial"/>
              <a:buChar char="•"/>
            </a:pPr>
            <a:r>
              <a:rPr kumimoji="0" lang="en-US" sz="1200" kern="0" dirty="0" smtClean="0">
                <a:latin typeface="+mj-lt"/>
                <a:ea typeface="+mn-ea"/>
              </a:rPr>
              <a:t>City Level</a:t>
            </a:r>
            <a:endParaRPr kumimoji="0" lang="ru-RU" sz="1200" kern="0" dirty="0">
              <a:latin typeface="+mj-lt"/>
              <a:ea typeface="+mn-ea"/>
            </a:endParaRPr>
          </a:p>
          <a:p>
            <a:pPr marL="285750" lvl="0" indent="-285750" latinLnBrk="0">
              <a:spcBef>
                <a:spcPts val="0"/>
              </a:spcBef>
              <a:buClr>
                <a:schemeClr val="accent1"/>
              </a:buClr>
              <a:buFont typeface="Arial"/>
              <a:buChar char="•"/>
            </a:pPr>
            <a:r>
              <a:rPr kumimoji="0" lang="en-US" sz="1200" kern="0" dirty="0" smtClean="0">
                <a:latin typeface="+mj-lt"/>
                <a:ea typeface="+mn-ea"/>
              </a:rPr>
              <a:t>Local </a:t>
            </a:r>
            <a:r>
              <a:rPr kumimoji="0" lang="en-US" sz="1200" kern="0" dirty="0" err="1" smtClean="0">
                <a:latin typeface="+mj-lt"/>
                <a:ea typeface="+mn-ea"/>
              </a:rPr>
              <a:t>Organisation</a:t>
            </a:r>
            <a:endParaRPr kumimoji="0" lang="ru-RU" sz="1200" kern="0" dirty="0" smtClean="0">
              <a:latin typeface="+mj-lt"/>
              <a:ea typeface="+mn-ea"/>
            </a:endParaRPr>
          </a:p>
          <a:p>
            <a:pPr marL="285750" lvl="0" indent="-285750" latinLnBrk="0">
              <a:spcBef>
                <a:spcPts val="0"/>
              </a:spcBef>
              <a:buClr>
                <a:schemeClr val="accent1"/>
              </a:buClr>
              <a:buFont typeface="Arial"/>
              <a:buChar char="•"/>
            </a:pPr>
            <a:r>
              <a:rPr kumimoji="0" lang="en-US" sz="1200" kern="0" dirty="0" smtClean="0">
                <a:latin typeface="+mj-lt"/>
                <a:ea typeface="+mn-ea"/>
              </a:rPr>
              <a:t>Integrated Solutions</a:t>
            </a:r>
            <a:endParaRPr kumimoji="0" lang="ru-RU" sz="1200" kern="0" dirty="0" smtClean="0">
              <a:latin typeface="+mj-lt"/>
              <a:ea typeface="+mn-ea"/>
            </a:endParaRPr>
          </a:p>
          <a:p>
            <a:pPr marL="285750" lvl="0" indent="-285750" latinLnBrk="0">
              <a:spcBef>
                <a:spcPts val="0"/>
              </a:spcBef>
              <a:buClr>
                <a:schemeClr val="accent1"/>
              </a:buClr>
              <a:buFont typeface="Arial"/>
              <a:buChar char="•"/>
            </a:pPr>
            <a:r>
              <a:rPr kumimoji="0" lang="en-US" sz="1200" kern="0" dirty="0" smtClean="0">
                <a:latin typeface="+mj-lt"/>
                <a:ea typeface="+mn-ea"/>
              </a:rPr>
              <a:t>Partnerships</a:t>
            </a:r>
            <a:r>
              <a:rPr kumimoji="0" lang="ru-RU" sz="1200" kern="0" dirty="0" smtClean="0">
                <a:latin typeface="+mj-lt"/>
                <a:ea typeface="+mn-ea"/>
              </a:rPr>
              <a:t> </a:t>
            </a:r>
            <a:r>
              <a:rPr kumimoji="0" lang="en-US" sz="1200" kern="0" dirty="0" smtClean="0">
                <a:latin typeface="+mj-lt"/>
                <a:ea typeface="+mn-ea"/>
              </a:rPr>
              <a:t>B2B2B/B2B2C</a:t>
            </a:r>
            <a:endParaRPr kumimoji="0" lang="ru-RU" sz="1200" kern="0" dirty="0">
              <a:latin typeface="+mj-lt"/>
              <a:ea typeface="+mn-ea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515116" y="719327"/>
            <a:ext cx="66095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400" i="1" u="none" strike="noStrike" kern="0" cap="none" spc="0" normalizeH="0" baseline="0" noProof="0" dirty="0" err="1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Tizen</a:t>
            </a:r>
            <a:r>
              <a:rPr kumimoji="0" lang="en-US" sz="1400" i="1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is the best client platform for building the enterprise </a:t>
            </a:r>
            <a:r>
              <a:rPr kumimoji="0" lang="en-US" sz="1400" i="1" kern="0" dirty="0" smtClean="0">
                <a:solidFill>
                  <a:srgbClr val="4F81BD"/>
                </a:solidFill>
                <a:latin typeface="+mj-lt"/>
                <a:ea typeface="+mn-ea"/>
              </a:rPr>
              <a:t>c</a:t>
            </a:r>
            <a:r>
              <a:rPr kumimoji="0" lang="en-US" sz="1400" i="1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loud infrastructure </a:t>
            </a:r>
          </a:p>
        </p:txBody>
      </p:sp>
    </p:spTree>
    <p:extLst>
      <p:ext uri="{BB962C8B-B14F-4D97-AF65-F5344CB8AC3E}">
        <p14:creationId xmlns:p14="http://schemas.microsoft.com/office/powerpoint/2010/main" xmlns="" val="74906752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667" y="2466968"/>
            <a:ext cx="1341080" cy="47512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965" y="3104936"/>
            <a:ext cx="1208118" cy="465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Skolkovo</a:t>
            </a:r>
            <a:r>
              <a:rPr lang="en-US" dirty="0" smtClean="0"/>
              <a:t> </a:t>
            </a:r>
            <a:r>
              <a:rPr lang="en-US" dirty="0" err="1" smtClean="0"/>
              <a:t>Tizen</a:t>
            </a:r>
            <a:r>
              <a:rPr lang="en-US" dirty="0" smtClean="0"/>
              <a:t> Development Center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3488766"/>
              </p:ext>
            </p:extLst>
          </p:nvPr>
        </p:nvGraphicFramePr>
        <p:xfrm>
          <a:off x="2140398" y="2282250"/>
          <a:ext cx="5621875" cy="29605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3589"/>
                <a:gridCol w="1206440"/>
                <a:gridCol w="1152651"/>
                <a:gridCol w="1078881"/>
                <a:gridCol w="1180314"/>
              </a:tblGrid>
              <a:tr h="471794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Skills</a:t>
                      </a:r>
                      <a:endParaRPr lang="ru-RU" sz="1200" b="0" dirty="0" smtClean="0"/>
                    </a:p>
                    <a:p>
                      <a:pPr algn="ctr"/>
                      <a:endParaRPr lang="ru-RU" sz="1200" b="0" dirty="0" smtClean="0"/>
                    </a:p>
                    <a:p>
                      <a:pPr algn="l"/>
                      <a:r>
                        <a:rPr lang="en-US" sz="1200" b="0" dirty="0" smtClean="0"/>
                        <a:t>Levels</a:t>
                      </a:r>
                      <a:endParaRPr lang="ru-RU" sz="1200" b="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b="0" dirty="0"/>
                    </a:p>
                  </a:txBody>
                  <a:tcPr>
                    <a:lnTlToB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Development,</a:t>
                      </a:r>
                    </a:p>
                    <a:p>
                      <a:pPr algn="ctr"/>
                      <a:r>
                        <a:rPr lang="en-US" sz="1200" b="0" dirty="0" smtClean="0"/>
                        <a:t>verification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Architecture, </a:t>
                      </a:r>
                    </a:p>
                    <a:p>
                      <a:pPr algn="ctr"/>
                      <a:r>
                        <a:rPr lang="en-US" sz="1200" b="0" dirty="0" smtClean="0"/>
                        <a:t>PMO,</a:t>
                      </a:r>
                    </a:p>
                    <a:p>
                      <a:pPr algn="ctr"/>
                      <a:r>
                        <a:rPr lang="en-US" sz="1200" b="0" dirty="0" smtClean="0"/>
                        <a:t>Advisory</a:t>
                      </a:r>
                      <a:endParaRPr lang="ru-RU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Business</a:t>
                      </a:r>
                      <a:r>
                        <a:rPr lang="en-US" sz="1200" b="0" baseline="0" dirty="0" smtClean="0"/>
                        <a:t> Development</a:t>
                      </a:r>
                      <a:endParaRPr lang="ru-RU" sz="1200" b="0" dirty="0"/>
                    </a:p>
                  </a:txBody>
                  <a:tcPr/>
                </a:tc>
              </a:tr>
              <a:tr h="190964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Solutions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accent1"/>
                          </a:solidFill>
                        </a:rPr>
                        <a:t>Industrial</a:t>
                      </a:r>
                      <a:endParaRPr lang="ru-RU" sz="1000" b="0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accent1"/>
                          </a:solidFill>
                        </a:rPr>
                        <a:t>Solution Development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accent1"/>
                          </a:solidFill>
                        </a:rPr>
                        <a:t>Architecture Development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accent1"/>
                          </a:solidFill>
                        </a:rPr>
                        <a:t>Business Cases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  <a:tr h="190964">
                <a:tc vMerge="1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accent1"/>
                          </a:solidFill>
                        </a:rPr>
                        <a:t>Enterprise</a:t>
                      </a:r>
                      <a:endParaRPr lang="ru-RU" sz="1000" b="0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  <a:tr h="190964">
                <a:tc vMerge="1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accent1"/>
                          </a:solidFill>
                        </a:rPr>
                        <a:t>Office</a:t>
                      </a:r>
                      <a:endParaRPr lang="ru-RU" sz="1000" b="0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  <a:tr h="190964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Applications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accent1"/>
                          </a:solidFill>
                        </a:rPr>
                        <a:t>HTML5</a:t>
                      </a:r>
                      <a:endParaRPr lang="ru-RU" sz="1000" b="0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accent1"/>
                          </a:solidFill>
                        </a:rPr>
                        <a:t>Development</a:t>
                      </a:r>
                      <a:r>
                        <a:rPr lang="en-US" sz="1100" b="0" baseline="0" dirty="0" smtClean="0">
                          <a:solidFill>
                            <a:schemeClr val="accent1"/>
                          </a:solidFill>
                        </a:rPr>
                        <a:t> and Migration Advisory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  <a:tr h="190964">
                <a:tc vMerge="1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accent1"/>
                          </a:solidFill>
                        </a:rPr>
                        <a:t>UX</a:t>
                      </a:r>
                      <a:endParaRPr lang="ru-RU" sz="1000" b="0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  <a:tr h="190964">
                <a:tc vMerge="1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accent1"/>
                          </a:solidFill>
                        </a:rPr>
                        <a:t>Native</a:t>
                      </a:r>
                      <a:endParaRPr lang="ru-RU" sz="1000" b="0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accent1"/>
                          </a:solidFill>
                        </a:rPr>
                        <a:t>Prototyping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  <a:tr h="190964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Platform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err="1" smtClean="0">
                          <a:solidFill>
                            <a:schemeClr val="accent1"/>
                          </a:solidFill>
                        </a:rPr>
                        <a:t>AppStore</a:t>
                      </a:r>
                      <a:endParaRPr lang="ru-RU" sz="1000" b="0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accent1"/>
                          </a:solidFill>
                        </a:rPr>
                        <a:t>Education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accent1"/>
                          </a:solidFill>
                        </a:rPr>
                        <a:t>PMO</a:t>
                      </a:r>
                    </a:p>
                    <a:p>
                      <a:pPr algn="ctr"/>
                      <a:r>
                        <a:rPr lang="en-US" sz="1100" b="0" dirty="0" smtClean="0">
                          <a:solidFill>
                            <a:schemeClr val="accent1"/>
                          </a:solidFill>
                        </a:rPr>
                        <a:t>Advisory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  <a:tr h="198373">
                <a:tc vMerge="1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accent1"/>
                          </a:solidFill>
                        </a:rPr>
                        <a:t>MDM/MAM/MIM</a:t>
                      </a:r>
                      <a:endParaRPr lang="ru-RU" sz="1000" b="0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  <a:tr h="190964">
                <a:tc vMerge="1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accent1"/>
                          </a:solidFill>
                        </a:rPr>
                        <a:t>Security</a:t>
                      </a:r>
                      <a:endParaRPr lang="ru-RU" sz="1000" b="0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accent1"/>
                          </a:solidFill>
                        </a:rPr>
                        <a:t>Platform Development</a:t>
                      </a:r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  <a:tr h="190964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Operating</a:t>
                      </a:r>
                      <a:r>
                        <a:rPr lang="en-US" sz="1200" b="0" baseline="0" dirty="0" smtClean="0"/>
                        <a:t> System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accent1"/>
                          </a:solidFill>
                        </a:rPr>
                        <a:t>Security Profile</a:t>
                      </a:r>
                      <a:endParaRPr lang="ru-RU" sz="1000" b="0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  <a:tr h="190964">
                <a:tc vMerge="1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accent1"/>
                          </a:solidFill>
                        </a:rPr>
                        <a:t>Device</a:t>
                      </a:r>
                      <a:r>
                        <a:rPr lang="en-US" sz="1000" b="0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1000" b="0" dirty="0" smtClean="0">
                          <a:solidFill>
                            <a:schemeClr val="accent1"/>
                          </a:solidFill>
                        </a:rPr>
                        <a:t>Profiles</a:t>
                      </a:r>
                      <a:endParaRPr lang="ru-RU" sz="1000" b="0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  <a:tr h="190964">
                <a:tc vMerge="1">
                  <a:txBody>
                    <a:bodyPr/>
                    <a:lstStyle/>
                    <a:p>
                      <a:pPr algn="ctr"/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accent1"/>
                          </a:solidFill>
                        </a:rPr>
                        <a:t>Processors</a:t>
                      </a:r>
                      <a:endParaRPr lang="ru-RU" sz="1000" b="0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 bwMode="auto">
          <a:xfrm flipV="1">
            <a:off x="7762272" y="1198873"/>
            <a:ext cx="1714094" cy="1083427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 flipV="1">
            <a:off x="337491" y="1198874"/>
            <a:ext cx="1820669" cy="1083426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337490" y="5221760"/>
            <a:ext cx="1820670" cy="994621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7762272" y="5221760"/>
            <a:ext cx="1705213" cy="994621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64755" y="5125411"/>
            <a:ext cx="1111640" cy="39722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05663" y="4181570"/>
            <a:ext cx="688811" cy="6842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02991" y="3375249"/>
            <a:ext cx="1052773" cy="54995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59219" y="2031801"/>
            <a:ext cx="1332630" cy="34445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21823" y="2797071"/>
            <a:ext cx="1278910" cy="3439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61338" y="5884138"/>
            <a:ext cx="628258" cy="443844"/>
          </a:xfrm>
          <a:prstGeom prst="rect">
            <a:avLst/>
          </a:prstGeom>
        </p:spPr>
      </p:pic>
      <p:pic>
        <p:nvPicPr>
          <p:cNvPr id="36" name="Picture 14" descr="Научное издательство 'Федеральное государственное бюджетное учреждение науки Институт  системного программирования Российской академии наук', журналы и статьи."/>
          <p:cNvPicPr>
            <a:picLocks noChangeAspect="1" noChangeArrowheads="1"/>
          </p:cNvPicPr>
          <p:nvPr/>
        </p:nvPicPr>
        <p:blipFill>
          <a:blip r:embed="rId10" cstate="print"/>
          <a:srcRect l="7854" t="37552" r="8439" b="37538"/>
          <a:stretch>
            <a:fillRect/>
          </a:stretch>
        </p:blipFill>
        <p:spPr bwMode="auto">
          <a:xfrm>
            <a:off x="4368777" y="5890228"/>
            <a:ext cx="1022182" cy="395895"/>
          </a:xfrm>
          <a:prstGeom prst="rect">
            <a:avLst/>
          </a:prstGeom>
          <a:noFill/>
        </p:spPr>
      </p:pic>
      <p:pic>
        <p:nvPicPr>
          <p:cNvPr id="37" name="Picture 16" descr="http://upload.wikimedia.org/wikipedia/en/9/93/Mgtu_emblema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75786" y="5863096"/>
            <a:ext cx="526779" cy="495983"/>
          </a:xfrm>
          <a:prstGeom prst="rect">
            <a:avLst/>
          </a:prstGeom>
          <a:noFill/>
        </p:spPr>
      </p:pic>
      <p:pic>
        <p:nvPicPr>
          <p:cNvPr id="38" name="Picture 14" descr="http://bestvuz.ru/images/vuzi/MGU/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08351" y="5904168"/>
            <a:ext cx="489266" cy="444103"/>
          </a:xfrm>
          <a:prstGeom prst="rect">
            <a:avLst/>
          </a:prstGeom>
          <a:noFill/>
        </p:spPr>
      </p:pic>
      <p:grpSp>
        <p:nvGrpSpPr>
          <p:cNvPr id="42" name="Group 41"/>
          <p:cNvGrpSpPr/>
          <p:nvPr/>
        </p:nvGrpSpPr>
        <p:grpSpPr>
          <a:xfrm>
            <a:off x="1545349" y="5630261"/>
            <a:ext cx="6811970" cy="799248"/>
            <a:chOff x="1873973" y="5745341"/>
            <a:chExt cx="3676862" cy="543517"/>
          </a:xfrm>
        </p:grpSpPr>
        <p:sp>
          <p:nvSpPr>
            <p:cNvPr id="39" name="Rectangle 28"/>
            <p:cNvSpPr/>
            <p:nvPr/>
          </p:nvSpPr>
          <p:spPr bwMode="auto">
            <a:xfrm>
              <a:off x="4368203" y="5745341"/>
              <a:ext cx="1182632" cy="540654"/>
            </a:xfrm>
            <a:prstGeom prst="rect">
              <a:avLst/>
            </a:prstGeom>
            <a:noFill/>
            <a:ln w="9525" cap="flat" cmpd="sng" algn="ctr">
              <a:solidFill>
                <a:srgbClr val="4F81BD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>
                <a:lnSpc>
                  <a:spcPct val="100000"/>
                </a:lnSpc>
                <a:spcAft>
                  <a:spcPts val="600"/>
                </a:spcAft>
                <a:buClr>
                  <a:schemeClr val="accent1"/>
                </a:buClr>
                <a:buSzTx/>
                <a:tabLst/>
              </a:pPr>
              <a:r>
                <a:rPr lang="en-US" sz="1200" b="1" dirty="0" smtClean="0">
                  <a:solidFill>
                    <a:srgbClr val="4F81BD"/>
                  </a:solidFill>
                  <a:latin typeface="Arial" pitchFamily="34" charset="0"/>
                  <a:cs typeface="Arial" pitchFamily="34" charset="0"/>
                </a:rPr>
                <a:t>Development Centers</a:t>
              </a:r>
              <a:endParaRPr kumimoji="1" lang="en-US" sz="12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28"/>
            <p:cNvSpPr/>
            <p:nvPr/>
          </p:nvSpPr>
          <p:spPr bwMode="auto">
            <a:xfrm>
              <a:off x="1873973" y="5746773"/>
              <a:ext cx="1182632" cy="540654"/>
            </a:xfrm>
            <a:prstGeom prst="rect">
              <a:avLst/>
            </a:prstGeom>
            <a:noFill/>
            <a:ln w="9525" cap="flat" cmpd="sng" algn="ctr">
              <a:solidFill>
                <a:srgbClr val="4F81BD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>
                <a:lnSpc>
                  <a:spcPct val="100000"/>
                </a:lnSpc>
                <a:spcAft>
                  <a:spcPts val="600"/>
                </a:spcAft>
                <a:buClr>
                  <a:schemeClr val="accent1"/>
                </a:buClr>
                <a:buSzTx/>
                <a:tabLst/>
              </a:pPr>
              <a:r>
                <a:rPr lang="en-US" sz="1200" b="1" dirty="0" smtClean="0">
                  <a:solidFill>
                    <a:srgbClr val="4F81BD"/>
                  </a:solidFill>
                  <a:latin typeface="Arial" pitchFamily="34" charset="0"/>
                  <a:cs typeface="Arial" pitchFamily="34" charset="0"/>
                </a:rPr>
                <a:t>University Centers</a:t>
              </a:r>
              <a:endParaRPr kumimoji="1" lang="en-US" sz="12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28"/>
            <p:cNvSpPr/>
            <p:nvPr/>
          </p:nvSpPr>
          <p:spPr bwMode="auto">
            <a:xfrm>
              <a:off x="3127649" y="5748204"/>
              <a:ext cx="1182632" cy="540654"/>
            </a:xfrm>
            <a:prstGeom prst="rect">
              <a:avLst/>
            </a:prstGeom>
            <a:noFill/>
            <a:ln w="9525" cap="flat" cmpd="sng" algn="ctr">
              <a:solidFill>
                <a:srgbClr val="4F81BD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>
                <a:lnSpc>
                  <a:spcPct val="100000"/>
                </a:lnSpc>
                <a:spcAft>
                  <a:spcPts val="600"/>
                </a:spcAft>
                <a:buClr>
                  <a:schemeClr val="accent1"/>
                </a:buClr>
                <a:buSzTx/>
                <a:tabLst/>
              </a:pPr>
              <a:r>
                <a:rPr lang="en-US" sz="1200" b="1" dirty="0" smtClean="0">
                  <a:solidFill>
                    <a:srgbClr val="4F81BD"/>
                  </a:solidFill>
                  <a:latin typeface="Arial" pitchFamily="34" charset="0"/>
                  <a:cs typeface="Arial" pitchFamily="34" charset="0"/>
                </a:rPr>
                <a:t>Competence Centers</a:t>
              </a:r>
              <a:endParaRPr kumimoji="1" lang="en-US" sz="12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275679" y="5881747"/>
            <a:ext cx="984505" cy="43231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900747" y="5925866"/>
            <a:ext cx="745231" cy="388191"/>
          </a:xfrm>
          <a:prstGeom prst="rect">
            <a:avLst/>
          </a:prstGeom>
        </p:spPr>
      </p:pic>
      <p:pic>
        <p:nvPicPr>
          <p:cNvPr id="45" name="Picture 2" descr="http://www.sra.samsung.com/assets/Uploads/Samsung-Logo-Wordmark-RGB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6610" y="3750807"/>
            <a:ext cx="1173609" cy="405301"/>
          </a:xfrm>
          <a:prstGeom prst="rect">
            <a:avLst/>
          </a:prstGeom>
          <a:noFill/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67758" y="1620375"/>
            <a:ext cx="771025" cy="745475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 bwMode="auto">
          <a:xfrm rot="16200000">
            <a:off x="1037796" y="3641023"/>
            <a:ext cx="17153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 Partners</a:t>
            </a:r>
          </a:p>
        </p:txBody>
      </p:sp>
      <p:sp>
        <p:nvSpPr>
          <p:cNvPr id="55" name="TextBox 54"/>
          <p:cNvSpPr txBox="1"/>
          <p:nvPr/>
        </p:nvSpPr>
        <p:spPr bwMode="auto">
          <a:xfrm>
            <a:off x="4369906" y="5303112"/>
            <a:ext cx="15018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Resource Centers</a:t>
            </a:r>
          </a:p>
        </p:txBody>
      </p:sp>
      <p:sp>
        <p:nvSpPr>
          <p:cNvPr id="56" name="TextBox 55"/>
          <p:cNvSpPr txBox="1"/>
          <p:nvPr/>
        </p:nvSpPr>
        <p:spPr bwMode="auto">
          <a:xfrm>
            <a:off x="3895061" y="1867775"/>
            <a:ext cx="23655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Strategic/Investment Partners</a:t>
            </a:r>
          </a:p>
        </p:txBody>
      </p:sp>
      <p:sp>
        <p:nvSpPr>
          <p:cNvPr id="57" name="TextBox 56"/>
          <p:cNvSpPr txBox="1"/>
          <p:nvPr/>
        </p:nvSpPr>
        <p:spPr bwMode="auto">
          <a:xfrm rot="16200000">
            <a:off x="6946202" y="3642453"/>
            <a:ext cx="19977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Market/Industry Partners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37923" y="4209379"/>
            <a:ext cx="925189" cy="80931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22977" y="5093590"/>
            <a:ext cx="1157897" cy="396061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1394366" y="1003502"/>
            <a:ext cx="7140581" cy="781488"/>
            <a:chOff x="685801" y="1063625"/>
            <a:chExt cx="8616949" cy="896938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73438" y="1347789"/>
              <a:ext cx="674687" cy="482095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20" cstate="print"/>
            <a:srcRect t="19028" b="20243"/>
            <a:stretch/>
          </p:blipFill>
          <p:spPr>
            <a:xfrm>
              <a:off x="4343400" y="1357313"/>
              <a:ext cx="900406" cy="476250"/>
            </a:xfrm>
            <a:prstGeom prst="rect">
              <a:avLst/>
            </a:prstGeom>
          </p:spPr>
        </p:pic>
        <p:sp>
          <p:nvSpPr>
            <p:cNvPr id="70" name="Rectangle 28"/>
            <p:cNvSpPr/>
            <p:nvPr/>
          </p:nvSpPr>
          <p:spPr bwMode="auto">
            <a:xfrm>
              <a:off x="3168651" y="1063853"/>
              <a:ext cx="3363912" cy="896710"/>
            </a:xfrm>
            <a:prstGeom prst="rect">
              <a:avLst/>
            </a:prstGeom>
            <a:noFill/>
            <a:ln w="9525" cap="flat" cmpd="sng" algn="ctr">
              <a:solidFill>
                <a:srgbClr val="4F81BD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>
                <a:lnSpc>
                  <a:spcPct val="100000"/>
                </a:lnSpc>
                <a:spcAft>
                  <a:spcPts val="600"/>
                </a:spcAft>
                <a:buClr>
                  <a:schemeClr val="accent1"/>
                </a:buClr>
                <a:buSzTx/>
                <a:tabLst/>
              </a:pPr>
              <a:r>
                <a:rPr lang="en-US" sz="1100" b="1" dirty="0" smtClean="0">
                  <a:solidFill>
                    <a:srgbClr val="4F81BD"/>
                  </a:solidFill>
                  <a:latin typeface="Arial" pitchFamily="34" charset="0"/>
                  <a:cs typeface="Arial" pitchFamily="34" charset="0"/>
                </a:rPr>
                <a:t>Institutes of Innovation</a:t>
              </a:r>
              <a:endParaRPr kumimoji="1" lang="en-US" sz="11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360988" y="1481139"/>
              <a:ext cx="933449" cy="262355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01686" y="1358899"/>
              <a:ext cx="2103438" cy="399653"/>
            </a:xfrm>
            <a:prstGeom prst="rect">
              <a:avLst/>
            </a:prstGeom>
          </p:spPr>
        </p:pic>
        <p:sp>
          <p:nvSpPr>
            <p:cNvPr id="73" name="Rectangle 28"/>
            <p:cNvSpPr/>
            <p:nvPr/>
          </p:nvSpPr>
          <p:spPr bwMode="auto">
            <a:xfrm>
              <a:off x="685801" y="1065440"/>
              <a:ext cx="2378074" cy="887185"/>
            </a:xfrm>
            <a:prstGeom prst="rect">
              <a:avLst/>
            </a:prstGeom>
            <a:noFill/>
            <a:ln w="9525" cap="flat" cmpd="sng" algn="ctr">
              <a:solidFill>
                <a:srgbClr val="4F81BD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>
                <a:lnSpc>
                  <a:spcPct val="100000"/>
                </a:lnSpc>
                <a:spcAft>
                  <a:spcPts val="600"/>
                </a:spcAft>
                <a:buClr>
                  <a:schemeClr val="accent1"/>
                </a:buClr>
                <a:buSzTx/>
                <a:tabLst/>
              </a:pPr>
              <a:r>
                <a:rPr lang="en-US" sz="1100" b="1" dirty="0" smtClean="0">
                  <a:solidFill>
                    <a:srgbClr val="4F81BD"/>
                  </a:solidFill>
                  <a:latin typeface="Arial" pitchFamily="34" charset="0"/>
                  <a:cs typeface="Arial" pitchFamily="34" charset="0"/>
                </a:rPr>
                <a:t>Investment</a:t>
              </a:r>
              <a:endParaRPr kumimoji="1" lang="en-US" sz="11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23" cstate="print"/>
            <a:srcRect l="23125" t="27291" r="23750" b="27709"/>
            <a:stretch/>
          </p:blipFill>
          <p:spPr>
            <a:xfrm>
              <a:off x="6937378" y="1299935"/>
              <a:ext cx="730251" cy="618565"/>
            </a:xfrm>
            <a:prstGeom prst="rect">
              <a:avLst/>
            </a:prstGeom>
          </p:spPr>
        </p:pic>
        <p:sp>
          <p:nvSpPr>
            <p:cNvPr id="75" name="Rectangle 28"/>
            <p:cNvSpPr/>
            <p:nvPr/>
          </p:nvSpPr>
          <p:spPr bwMode="auto">
            <a:xfrm>
              <a:off x="6654801" y="1063625"/>
              <a:ext cx="2647949" cy="896710"/>
            </a:xfrm>
            <a:prstGeom prst="rect">
              <a:avLst/>
            </a:prstGeom>
            <a:noFill/>
            <a:ln w="9525" cap="flat" cmpd="sng" algn="ctr">
              <a:solidFill>
                <a:srgbClr val="4F81BD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algn="ctr" defTabSz="914400" rtl="0" eaLnBrk="1" fontAlgn="base">
                <a:lnSpc>
                  <a:spcPct val="100000"/>
                </a:lnSpc>
                <a:spcAft>
                  <a:spcPts val="600"/>
                </a:spcAft>
                <a:buClr>
                  <a:schemeClr val="accent1"/>
                </a:buClr>
                <a:buSzTx/>
                <a:tabLst/>
              </a:pPr>
              <a:r>
                <a:rPr lang="en-US" sz="1100" b="1" dirty="0" smtClean="0">
                  <a:solidFill>
                    <a:srgbClr val="4F81BD"/>
                  </a:solidFill>
                  <a:latin typeface="Arial" pitchFamily="34" charset="0"/>
                  <a:cs typeface="Arial" pitchFamily="34" charset="0"/>
                </a:rPr>
                <a:t>Industry Associations</a:t>
              </a:r>
              <a:endParaRPr kumimoji="1" lang="en-US" sz="11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858125" y="1312863"/>
              <a:ext cx="1317625" cy="541113"/>
            </a:xfrm>
            <a:prstGeom prst="rect">
              <a:avLst/>
            </a:prstGeom>
          </p:spPr>
        </p:pic>
      </p:grpSp>
      <p:sp>
        <p:nvSpPr>
          <p:cNvPr id="46" name="TextBox 45"/>
          <p:cNvSpPr txBox="1"/>
          <p:nvPr/>
        </p:nvSpPr>
        <p:spPr bwMode="auto">
          <a:xfrm>
            <a:off x="515116" y="719327"/>
            <a:ext cx="75071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400" i="1" u="none" strike="noStrike" kern="0" cap="none" spc="0" normalizeH="0" baseline="0" noProof="0" dirty="0" err="1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Skolkovo</a:t>
            </a:r>
            <a:r>
              <a:rPr kumimoji="0" lang="en-US" sz="1400" i="1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400" i="1" u="none" strike="noStrike" kern="0" cap="none" spc="0" normalizeH="0" baseline="0" noProof="0" dirty="0" err="1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Tizen</a:t>
            </a:r>
            <a:r>
              <a:rPr kumimoji="0" lang="en-US" sz="1400" i="1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Development Center</a:t>
            </a:r>
            <a:r>
              <a:rPr kumimoji="0" lang="en-US" sz="1400" i="1" u="none" strike="noStrike" kern="0" cap="none" spc="0" normalizeH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is designed to become the </a:t>
            </a:r>
            <a:r>
              <a:rPr kumimoji="0" lang="en-US" sz="1400" i="1" u="none" strike="noStrike" kern="0" cap="none" spc="0" normalizeH="0" noProof="0" dirty="0" err="1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IoT</a:t>
            </a:r>
            <a:r>
              <a:rPr kumimoji="0" lang="en-US" sz="1400" i="1" u="none" strike="noStrike" kern="0" cap="none" spc="0" normalizeH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Digital Services Hub</a:t>
            </a:r>
            <a:endParaRPr kumimoji="0" lang="en-US" sz="1400" i="1" u="none" strike="noStrike" kern="0" cap="none" spc="0" normalizeH="0" baseline="0" noProof="0" dirty="0" smtClean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55230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04580" y="2946747"/>
            <a:ext cx="7265097" cy="578829"/>
          </a:xfrm>
        </p:spPr>
        <p:txBody>
          <a:bodyPr anchor="t"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2104872" y="3951843"/>
            <a:ext cx="632737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Tizen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experiences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explosive </a:t>
            </a:r>
            <a:r>
              <a:rPr kumimoji="0" lang="en-US" sz="1600" kern="0" dirty="0">
                <a:latin typeface="+mj-lt"/>
                <a:ea typeface="+mn-ea"/>
              </a:rPr>
              <a:t>g</a:t>
            </a:r>
            <a:r>
              <a:rPr kumimoji="0" lang="en-US" sz="160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rowth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as #1 platform for </a:t>
            </a:r>
            <a:r>
              <a:rPr kumimoji="0" lang="en-US" sz="160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IoT</a:t>
            </a:r>
            <a:endParaRPr kumimoji="0" lang="en-US" sz="1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endParaRPr kumimoji="0" lang="en-US" sz="1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600" kern="0" noProof="0" dirty="0" smtClean="0">
                <a:latin typeface="+mj-lt"/>
                <a:ea typeface="+mn-ea"/>
              </a:rPr>
              <a:t>It became a leading independent open platform for all segments</a:t>
            </a:r>
            <a:endParaRPr kumimoji="0" lang="en-US" sz="1600" kern="0" noProof="0" dirty="0" smtClean="0">
              <a:solidFill>
                <a:srgbClr val="000000"/>
              </a:solidFill>
              <a:latin typeface="Arial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endParaRPr kumimoji="0" lang="en-US" sz="1600" kern="0" dirty="0" smtClean="0">
              <a:solidFill>
                <a:srgbClr val="000000"/>
              </a:solidFill>
              <a:latin typeface="Arial"/>
              <a:ea typeface="+mn-ea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600" kern="0" dirty="0" err="1" smtClean="0">
                <a:solidFill>
                  <a:srgbClr val="000000"/>
                </a:solidFill>
                <a:latin typeface="Arial"/>
                <a:ea typeface="+mn-ea"/>
              </a:rPr>
              <a:t>IoT</a:t>
            </a:r>
            <a:r>
              <a:rPr kumimoji="0" lang="en-US" sz="1600" kern="0" dirty="0" smtClean="0">
                <a:solidFill>
                  <a:srgbClr val="000000"/>
                </a:solidFill>
                <a:latin typeface="Arial"/>
                <a:ea typeface="+mn-ea"/>
              </a:rPr>
              <a:t> interoperability is the key for rapid growth of Digital Economy</a:t>
            </a:r>
            <a:endParaRPr kumimoji="0" lang="en-US" sz="1600" kern="0" dirty="0">
              <a:latin typeface="+mj-lt"/>
              <a:ea typeface="+mn-ea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endParaRPr kumimoji="0" lang="en-US" sz="1600" kern="0" dirty="0">
              <a:latin typeface="+mj-lt"/>
              <a:ea typeface="+mn-ea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600" kern="0" dirty="0" err="1" smtClean="0">
                <a:latin typeface="+mj-lt"/>
                <a:ea typeface="+mn-ea"/>
              </a:rPr>
              <a:t>Tizen</a:t>
            </a:r>
            <a:r>
              <a:rPr kumimoji="0" lang="en-US" sz="1600" kern="0" dirty="0" smtClean="0">
                <a:latin typeface="+mj-lt"/>
                <a:ea typeface="+mn-ea"/>
              </a:rPr>
              <a:t> is guided by Open </a:t>
            </a:r>
            <a:r>
              <a:rPr kumimoji="0" lang="en-US" sz="1600" kern="0" dirty="0" err="1" smtClean="0">
                <a:latin typeface="+mj-lt"/>
                <a:ea typeface="+mn-ea"/>
              </a:rPr>
              <a:t>InterConnect</a:t>
            </a:r>
            <a:r>
              <a:rPr kumimoji="0" lang="en-US" sz="1600" kern="0" dirty="0" smtClean="0">
                <a:latin typeface="+mj-lt"/>
                <a:ea typeface="+mn-ea"/>
              </a:rPr>
              <a:t> Consortium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endParaRPr kumimoji="0" lang="en-US" sz="1600" kern="0" dirty="0">
              <a:latin typeface="+mj-lt"/>
              <a:ea typeface="+mn-ea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600" kern="0" dirty="0" err="1" smtClean="0">
                <a:latin typeface="+mj-lt"/>
                <a:ea typeface="+mn-ea"/>
              </a:rPr>
              <a:t>Tizen</a:t>
            </a:r>
            <a:r>
              <a:rPr kumimoji="0" lang="en-US" sz="1600" kern="0" dirty="0" smtClean="0">
                <a:latin typeface="+mj-lt"/>
                <a:ea typeface="+mn-ea"/>
              </a:rPr>
              <a:t> itself is establishing as an Open Independent Project</a:t>
            </a:r>
            <a:endParaRPr kumimoji="0" lang="en-US" sz="1600" kern="0" dirty="0"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535581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for 2016 – become the </a:t>
            </a:r>
            <a:r>
              <a:rPr lang="en-US" dirty="0" err="1" smtClean="0"/>
              <a:t>IoT</a:t>
            </a:r>
            <a:r>
              <a:rPr lang="en-US" dirty="0" smtClean="0"/>
              <a:t> leader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136809" y="1403126"/>
            <a:ext cx="5957911" cy="432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600" b="1" kern="0" dirty="0" smtClean="0">
                <a:latin typeface="+mj-lt"/>
                <a:ea typeface="+mn-ea"/>
              </a:rPr>
              <a:t>Develop “Russian </a:t>
            </a:r>
            <a:r>
              <a:rPr kumimoji="0" lang="en-US" sz="16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</a:rPr>
              <a:t>Tizen</a:t>
            </a:r>
            <a:r>
              <a:rPr kumimoji="0" lang="en-US" sz="1600" b="1" kern="0" dirty="0" smtClean="0">
                <a:latin typeface="+mj-lt"/>
                <a:ea typeface="+mn-ea"/>
              </a:rPr>
              <a:t>”</a:t>
            </a:r>
            <a:r>
              <a:rPr kumimoji="0" lang="en-US" sz="1600" kern="0" dirty="0" smtClean="0">
                <a:latin typeface="+mj-lt"/>
                <a:ea typeface="+mn-ea"/>
              </a:rPr>
              <a:t>:</a:t>
            </a:r>
            <a:endParaRPr kumimoji="0" lang="en-US" sz="1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endParaRPr kumimoji="0" lang="en-US" sz="1600" kern="0" dirty="0">
              <a:latin typeface="+mj-lt"/>
              <a:ea typeface="+mn-ea"/>
            </a:endParaRPr>
          </a:p>
          <a:p>
            <a:pPr marL="783461" lvl="1" indent="-285750" latinLnBrk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/>
              <a:buChar char="•"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Establish </a:t>
            </a:r>
            <a:r>
              <a:rPr kumimoji="0" lang="en-US" sz="1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Tizen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Development Center</a:t>
            </a:r>
          </a:p>
          <a:p>
            <a:pPr marL="783461" lvl="1" indent="-285750" latinLnBrk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/>
              <a:buChar char="•"/>
            </a:pPr>
            <a:r>
              <a:rPr kumimoji="0" lang="en-US" sz="1600" kern="0" dirty="0" smtClean="0">
                <a:latin typeface="+mj-lt"/>
                <a:ea typeface="+mn-ea"/>
              </a:rPr>
              <a:t>Create </a:t>
            </a:r>
            <a:r>
              <a:rPr kumimoji="0" lang="en-US" sz="1600" kern="0" dirty="0">
                <a:latin typeface="+mj-lt"/>
                <a:ea typeface="+mn-ea"/>
              </a:rPr>
              <a:t>R</a:t>
            </a:r>
            <a:r>
              <a:rPr kumimoji="0" lang="en-US" sz="1600" kern="0" dirty="0" smtClean="0">
                <a:latin typeface="+mj-lt"/>
                <a:ea typeface="+mn-ea"/>
              </a:rPr>
              <a:t>ussian security profile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83461" lvl="1" indent="-285750" latinLnBrk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/>
              <a:buChar char="•"/>
            </a:pPr>
            <a:r>
              <a:rPr kumimoji="0" lang="en-US" sz="1600" kern="0" dirty="0" smtClean="0">
                <a:latin typeface="+mj-lt"/>
                <a:ea typeface="+mn-ea"/>
              </a:rPr>
              <a:t>Create development community</a:t>
            </a:r>
            <a:endParaRPr kumimoji="0" lang="en-US" sz="1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endParaRPr kumimoji="0" lang="en-US" sz="1600" kern="0" dirty="0">
              <a:latin typeface="+mj-lt"/>
              <a:ea typeface="+mn-ea"/>
            </a:endParaRPr>
          </a:p>
          <a:p>
            <a:pPr marL="285750" lvl="0" indent="-285750" latinLnBrk="0">
              <a:spcBef>
                <a:spcPts val="0"/>
              </a:spcBef>
              <a:buClr>
                <a:srgbClr val="4F81BD"/>
              </a:buClr>
              <a:buFont typeface="Arial"/>
              <a:buChar char="•"/>
            </a:pPr>
            <a:r>
              <a:rPr kumimoji="0" lang="en-US" sz="1600" b="1" kern="0" dirty="0" smtClean="0">
                <a:solidFill>
                  <a:srgbClr val="000000"/>
                </a:solidFill>
                <a:latin typeface="Arial"/>
              </a:rPr>
              <a:t>Become </a:t>
            </a:r>
            <a:r>
              <a:rPr kumimoji="0" lang="en-US" sz="1600" b="1" kern="0" dirty="0" err="1" smtClean="0">
                <a:solidFill>
                  <a:srgbClr val="000000"/>
                </a:solidFill>
                <a:latin typeface="Arial"/>
              </a:rPr>
              <a:t>IoT</a:t>
            </a:r>
            <a:r>
              <a:rPr kumimoji="0" lang="en-US" sz="1600" b="1" kern="0" dirty="0" smtClean="0">
                <a:solidFill>
                  <a:srgbClr val="000000"/>
                </a:solidFill>
                <a:latin typeface="Arial"/>
              </a:rPr>
              <a:t> leader in Russia</a:t>
            </a:r>
            <a:r>
              <a:rPr kumimoji="0" lang="en-US" sz="1600" kern="0" dirty="0" smtClean="0">
                <a:solidFill>
                  <a:srgbClr val="000000"/>
                </a:solidFill>
                <a:latin typeface="Arial"/>
              </a:rPr>
              <a:t>:</a:t>
            </a:r>
            <a:endParaRPr kumimoji="0" lang="en-US" sz="1600" kern="0" dirty="0">
              <a:solidFill>
                <a:srgbClr val="000000"/>
              </a:solidFill>
              <a:latin typeface="Arial"/>
            </a:endParaRPr>
          </a:p>
          <a:p>
            <a:pPr marL="285750" lvl="0" indent="-285750" latinLnBrk="0">
              <a:spcBef>
                <a:spcPts val="0"/>
              </a:spcBef>
              <a:buClr>
                <a:srgbClr val="4F81BD"/>
              </a:buClr>
              <a:buFont typeface="Arial"/>
              <a:buChar char="•"/>
            </a:pPr>
            <a:endParaRPr kumimoji="0" lang="en-US" sz="1600" kern="0" dirty="0">
              <a:solidFill>
                <a:srgbClr val="000000"/>
              </a:solidFill>
              <a:latin typeface="Arial"/>
            </a:endParaRPr>
          </a:p>
          <a:p>
            <a:pPr marL="783461" lvl="1" indent="-285750" latinLnBrk="0">
              <a:lnSpc>
                <a:spcPct val="120000"/>
              </a:lnSpc>
              <a:spcBef>
                <a:spcPts val="0"/>
              </a:spcBef>
              <a:buClr>
                <a:srgbClr val="4F81BD"/>
              </a:buClr>
              <a:buFont typeface="Arial"/>
              <a:buChar char="•"/>
            </a:pPr>
            <a:r>
              <a:rPr kumimoji="0" lang="en-US" sz="1600" kern="0" dirty="0" smtClean="0">
                <a:solidFill>
                  <a:srgbClr val="000000"/>
                </a:solidFill>
                <a:latin typeface="Arial"/>
              </a:rPr>
              <a:t>Government, Enterprise and Consumer segments</a:t>
            </a:r>
            <a:endParaRPr kumimoji="0" lang="en-US" sz="1600" kern="0" dirty="0">
              <a:solidFill>
                <a:srgbClr val="000000"/>
              </a:solidFill>
              <a:latin typeface="Arial"/>
            </a:endParaRPr>
          </a:p>
          <a:p>
            <a:pPr marL="783461" lvl="1" indent="-285750" latinLnBrk="0">
              <a:lnSpc>
                <a:spcPct val="120000"/>
              </a:lnSpc>
              <a:spcBef>
                <a:spcPts val="0"/>
              </a:spcBef>
              <a:buClr>
                <a:srgbClr val="4F81BD"/>
              </a:buClr>
              <a:buFont typeface="Arial"/>
              <a:buChar char="•"/>
            </a:pPr>
            <a:r>
              <a:rPr kumimoji="0" lang="en-US" sz="1600" kern="0" dirty="0" smtClean="0">
                <a:solidFill>
                  <a:srgbClr val="000000"/>
                </a:solidFill>
                <a:latin typeface="Arial"/>
              </a:rPr>
              <a:t>All existing device profiles</a:t>
            </a:r>
          </a:p>
          <a:p>
            <a:pPr marL="783461" lvl="1" indent="-285750" latinLnBrk="0">
              <a:lnSpc>
                <a:spcPct val="120000"/>
              </a:lnSpc>
              <a:spcBef>
                <a:spcPts val="0"/>
              </a:spcBef>
              <a:buClr>
                <a:srgbClr val="4F81BD"/>
              </a:buClr>
              <a:buFont typeface="Arial"/>
              <a:buChar char="•"/>
            </a:pPr>
            <a:r>
              <a:rPr kumimoji="0" lang="en-US" sz="1600" kern="0" dirty="0" smtClean="0">
                <a:solidFill>
                  <a:srgbClr val="000000"/>
                </a:solidFill>
                <a:latin typeface="Arial"/>
              </a:rPr>
              <a:t>Support domestic platforms</a:t>
            </a:r>
            <a:endParaRPr kumimoji="0" lang="en-US" sz="1600" kern="0" dirty="0">
              <a:solidFill>
                <a:srgbClr val="000000"/>
              </a:solidFill>
              <a:latin typeface="Arial"/>
            </a:endParaRPr>
          </a:p>
          <a:p>
            <a:pPr marL="285750" indent="-285750" latinLnBrk="0">
              <a:spcBef>
                <a:spcPts val="0"/>
              </a:spcBef>
              <a:buClr>
                <a:schemeClr val="accent1"/>
              </a:buClr>
              <a:buFont typeface="Arial"/>
              <a:buChar char="•"/>
            </a:pPr>
            <a:endParaRPr kumimoji="0" lang="en-US" sz="1600" kern="0" dirty="0" smtClean="0">
              <a:latin typeface="+mj-lt"/>
              <a:ea typeface="+mn-ea"/>
            </a:endParaRPr>
          </a:p>
          <a:p>
            <a:pPr marL="285750" lvl="0" indent="-285750" latinLnBrk="0">
              <a:spcBef>
                <a:spcPts val="0"/>
              </a:spcBef>
              <a:buClr>
                <a:srgbClr val="4F81BD"/>
              </a:buClr>
              <a:buFont typeface="Arial"/>
              <a:buChar char="•"/>
            </a:pPr>
            <a:r>
              <a:rPr kumimoji="0" lang="en-US" sz="1600" b="1" kern="0" dirty="0" smtClean="0">
                <a:solidFill>
                  <a:srgbClr val="000000"/>
                </a:solidFill>
                <a:latin typeface="Arial"/>
              </a:rPr>
              <a:t>Make Russia the </a:t>
            </a:r>
            <a:r>
              <a:rPr kumimoji="0" lang="en-US" sz="1600" b="1" kern="0" dirty="0" err="1" smtClean="0">
                <a:solidFill>
                  <a:srgbClr val="000000"/>
                </a:solidFill>
                <a:latin typeface="Arial"/>
              </a:rPr>
              <a:t>Tizen</a:t>
            </a:r>
            <a:r>
              <a:rPr kumimoji="0" lang="en-US" sz="1600" b="1" kern="0" dirty="0" smtClean="0">
                <a:solidFill>
                  <a:srgbClr val="000000"/>
                </a:solidFill>
                <a:latin typeface="Arial"/>
              </a:rPr>
              <a:t> leader for BRICS countries</a:t>
            </a:r>
            <a:r>
              <a:rPr kumimoji="0" lang="en-US" sz="1600" kern="0" dirty="0" smtClean="0">
                <a:solidFill>
                  <a:srgbClr val="000000"/>
                </a:solidFill>
                <a:latin typeface="Arial"/>
              </a:rPr>
              <a:t>:</a:t>
            </a:r>
            <a:endParaRPr kumimoji="0" lang="en-US" sz="1600" kern="0" dirty="0">
              <a:solidFill>
                <a:srgbClr val="000000"/>
              </a:solidFill>
              <a:latin typeface="Arial"/>
            </a:endParaRPr>
          </a:p>
          <a:p>
            <a:pPr marL="285750" lvl="0" indent="-285750" latinLnBrk="0">
              <a:spcBef>
                <a:spcPts val="0"/>
              </a:spcBef>
              <a:buClr>
                <a:srgbClr val="4F81BD"/>
              </a:buClr>
              <a:buFont typeface="Arial"/>
              <a:buChar char="•"/>
            </a:pPr>
            <a:endParaRPr kumimoji="0" lang="en-US" sz="1600" kern="0" dirty="0">
              <a:solidFill>
                <a:srgbClr val="000000"/>
              </a:solidFill>
              <a:latin typeface="Arial"/>
            </a:endParaRPr>
          </a:p>
          <a:p>
            <a:pPr marL="783461" lvl="1" indent="-285750" latinLnBrk="0">
              <a:spcBef>
                <a:spcPts val="0"/>
              </a:spcBef>
              <a:buClr>
                <a:srgbClr val="4F81BD"/>
              </a:buClr>
              <a:buFont typeface="Arial"/>
              <a:buChar char="•"/>
            </a:pPr>
            <a:r>
              <a:rPr kumimoji="0" lang="en-US" sz="1600" kern="0" dirty="0" smtClean="0">
                <a:solidFill>
                  <a:srgbClr val="000000"/>
                </a:solidFill>
                <a:latin typeface="Arial"/>
              </a:rPr>
              <a:t>Help Russian developers to enter international markets</a:t>
            </a:r>
          </a:p>
          <a:p>
            <a:pPr marL="783461" lvl="1" indent="-285750" latinLnBrk="0">
              <a:spcBef>
                <a:spcPts val="0"/>
              </a:spcBef>
              <a:buClr>
                <a:srgbClr val="4F81BD"/>
              </a:buClr>
              <a:buFont typeface="Arial"/>
              <a:buChar char="•"/>
            </a:pPr>
            <a:r>
              <a:rPr kumimoji="0" lang="en-US" sz="1600" kern="0" dirty="0" smtClean="0">
                <a:solidFill>
                  <a:srgbClr val="000000"/>
                </a:solidFill>
                <a:latin typeface="Arial"/>
              </a:rPr>
              <a:t>Maximize </a:t>
            </a:r>
            <a:r>
              <a:rPr kumimoji="0" lang="en-US" sz="1600" kern="0" dirty="0">
                <a:solidFill>
                  <a:srgbClr val="000000"/>
                </a:solidFill>
                <a:latin typeface="Arial"/>
              </a:rPr>
              <a:t>Russian contribution to </a:t>
            </a:r>
            <a:r>
              <a:rPr kumimoji="0" lang="en-US" sz="1600" kern="0" dirty="0" err="1">
                <a:solidFill>
                  <a:srgbClr val="000000"/>
                </a:solidFill>
                <a:latin typeface="Arial"/>
              </a:rPr>
              <a:t>Tizen</a:t>
            </a:r>
            <a:r>
              <a:rPr kumimoji="0" lang="en-US" sz="16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n-US" sz="1600" kern="0" dirty="0" smtClean="0">
                <a:solidFill>
                  <a:srgbClr val="000000"/>
                </a:solidFill>
                <a:latin typeface="Arial"/>
              </a:rPr>
              <a:t>Platform</a:t>
            </a:r>
            <a:endParaRPr kumimoji="0" lang="en-US" sz="16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15116" y="719327"/>
            <a:ext cx="80329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400" i="1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We would like to align with governmental priorities and lead</a:t>
            </a:r>
            <a:r>
              <a:rPr kumimoji="0" lang="en-US" sz="1400" i="1" u="none" strike="noStrike" kern="0" cap="none" spc="0" normalizeH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the new </a:t>
            </a:r>
            <a:r>
              <a:rPr kumimoji="0" lang="en-US" sz="1400" i="1" u="none" strike="noStrike" kern="0" cap="none" spc="0" normalizeH="0" noProof="0" dirty="0" err="1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IoT</a:t>
            </a:r>
            <a:r>
              <a:rPr kumimoji="0" lang="en-US" sz="1400" i="1" u="none" strike="noStrike" kern="0" cap="none" spc="0" normalizeH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markets internationally</a:t>
            </a:r>
            <a:endParaRPr kumimoji="0" lang="en-US" sz="1400" i="1" u="none" strike="noStrike" kern="0" cap="none" spc="0" normalizeH="0" baseline="0" noProof="0" dirty="0" smtClean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84418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Thank you !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1873032" y="3543338"/>
            <a:ext cx="71481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2000" i="1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We truly appreciate your guidance, insight and comments !</a:t>
            </a:r>
          </a:p>
        </p:txBody>
      </p:sp>
    </p:spTree>
    <p:extLst>
      <p:ext uri="{BB962C8B-B14F-4D97-AF65-F5344CB8AC3E}">
        <p14:creationId xmlns:p14="http://schemas.microsoft.com/office/powerpoint/2010/main" xmlns="" val="263961500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Tizen</a:t>
            </a:r>
            <a:r>
              <a:rPr lang="en-US" dirty="0" smtClean="0"/>
              <a:t> became the world’s #1 “OS for Everything”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388" t="41913"/>
          <a:stretch/>
        </p:blipFill>
        <p:spPr>
          <a:xfrm>
            <a:off x="408540" y="1207246"/>
            <a:ext cx="8925725" cy="47192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5292" y="3157169"/>
            <a:ext cx="984958" cy="6556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9700" y="3998877"/>
            <a:ext cx="1398283" cy="9087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/>
          <a:srcRect l="14610" t="15272" r="49882" b="13613"/>
          <a:stretch/>
        </p:blipFill>
        <p:spPr>
          <a:xfrm>
            <a:off x="657215" y="5035267"/>
            <a:ext cx="608111" cy="6394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7301868" y="3176944"/>
            <a:ext cx="15191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#3 Mobile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7301868" y="5063344"/>
            <a:ext cx="19297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#</a:t>
            </a: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Wearable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7301868" y="4120144"/>
            <a:ext cx="10058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#1 </a:t>
            </a:r>
            <a:r>
              <a:rPr kumimoji="0" lang="en-US" sz="2400" kern="0" dirty="0" smtClean="0">
                <a:solidFill>
                  <a:schemeClr val="accent1"/>
                </a:solidFill>
                <a:latin typeface="+mj-lt"/>
                <a:ea typeface="+mn-ea"/>
              </a:rPr>
              <a:t>TV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8448" y="1944839"/>
            <a:ext cx="879173" cy="6393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/>
          <a:srcRect l="71301"/>
          <a:stretch/>
        </p:blipFill>
        <p:spPr>
          <a:xfrm>
            <a:off x="5618820" y="3001624"/>
            <a:ext cx="603145" cy="9235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51593" y="2063441"/>
            <a:ext cx="1052518" cy="40189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 bwMode="auto">
          <a:xfrm>
            <a:off x="1548186" y="5091412"/>
            <a:ext cx="20149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400" kern="0" dirty="0" smtClean="0">
                <a:solidFill>
                  <a:schemeClr val="accent1"/>
                </a:solidFill>
                <a:latin typeface="+mj-lt"/>
                <a:ea typeface="+mn-ea"/>
              </a:rPr>
              <a:t>5M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Wearable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3103835" y="998911"/>
            <a:ext cx="8693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2015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7412692" y="1009223"/>
            <a:ext cx="8693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2016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1894558" y="3213892"/>
            <a:ext cx="19294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400" kern="0" dirty="0" smtClean="0">
                <a:solidFill>
                  <a:schemeClr val="accent1"/>
                </a:solidFill>
                <a:latin typeface="+mj-lt"/>
                <a:ea typeface="+mn-ea"/>
              </a:rPr>
              <a:t>11M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Mobiles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3910618" y="4201495"/>
            <a:ext cx="14160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ru-RU" sz="2400" kern="0" dirty="0" smtClean="0">
                <a:solidFill>
                  <a:schemeClr val="accent1"/>
                </a:solidFill>
                <a:latin typeface="+mj-lt"/>
                <a:ea typeface="+mn-ea"/>
              </a:rPr>
              <a:t>25</a:t>
            </a:r>
            <a:r>
              <a:rPr kumimoji="0" lang="en-US" sz="2400" kern="0" dirty="0" smtClean="0">
                <a:solidFill>
                  <a:schemeClr val="accent1"/>
                </a:solidFill>
                <a:latin typeface="+mj-lt"/>
                <a:ea typeface="+mn-ea"/>
              </a:rPr>
              <a:t>M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TVs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4103169" y="1227736"/>
            <a:ext cx="2842029" cy="6660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 bwMode="auto">
          <a:xfrm>
            <a:off x="552059" y="729633"/>
            <a:ext cx="61093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400" i="1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Explosive growth in all categories – emerging to #1 </a:t>
            </a:r>
            <a:r>
              <a:rPr kumimoji="0" lang="en-US" sz="1400" i="1" u="none" strike="noStrike" kern="0" cap="none" spc="0" normalizeH="0" baseline="0" noProof="0" dirty="0" err="1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IoT</a:t>
            </a:r>
            <a:r>
              <a:rPr kumimoji="0" lang="en-US" sz="1400" i="1" u="none" strike="noStrike" kern="0" cap="none" spc="0" normalizeH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Digital Platform</a:t>
            </a:r>
            <a:endParaRPr kumimoji="0" lang="en-US" sz="1400" i="1" u="none" strike="noStrike" kern="0" cap="none" spc="0" normalizeH="0" baseline="0" noProof="0" dirty="0" smtClean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7312165" y="1668678"/>
            <a:ext cx="10572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#</a:t>
            </a: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400" kern="0" dirty="0" err="1" smtClean="0">
                <a:solidFill>
                  <a:schemeClr val="accent1"/>
                </a:solidFill>
                <a:latin typeface="+mj-lt"/>
                <a:ea typeface="+mn-ea"/>
              </a:rPr>
              <a:t>IoT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511908" y="991460"/>
            <a:ext cx="8693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2014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1422428" y="1225515"/>
            <a:ext cx="1561695" cy="19193"/>
          </a:xfrm>
          <a:prstGeom prst="straightConnector1">
            <a:avLst/>
          </a:prstGeom>
          <a:noFill/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20771284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IoT</a:t>
            </a:r>
            <a:r>
              <a:rPr lang="en-US" dirty="0" smtClean="0"/>
              <a:t> is rapidly emerging in all areas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rcRect l="666" r="887" b="586"/>
          <a:stretch>
            <a:fillRect/>
          </a:stretch>
        </p:blipFill>
        <p:spPr>
          <a:xfrm>
            <a:off x="579965" y="1009772"/>
            <a:ext cx="8496741" cy="528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708839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of Things gives birth to the Digital Economy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756" y="1154472"/>
            <a:ext cx="4172056" cy="49198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59" y="6228670"/>
            <a:ext cx="6804225" cy="4850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 bwMode="auto">
          <a:xfrm>
            <a:off x="568404" y="692680"/>
            <a:ext cx="75969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400" i="1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 new Digital Economy</a:t>
            </a:r>
            <a:r>
              <a:rPr kumimoji="0" lang="en-US" sz="1400" i="1" u="none" strike="noStrike" kern="0" cap="none" spc="0" normalizeH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is emerging – based on rapid development of Internet of Things</a:t>
            </a:r>
            <a:endParaRPr kumimoji="0" lang="en-US" sz="1400" i="1" u="none" strike="noStrike" kern="0" cap="none" spc="0" normalizeH="0" baseline="0" noProof="0" dirty="0" smtClean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76500" y="-7107337"/>
            <a:ext cx="4953000" cy="6001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+mj-lt"/>
              </a:rPr>
              <a:t>Achieving this kind of impact would require certain conditions to be in place, notably overcoming the technical, organizational, and regulatory hurdles. In particular, companies that use </a:t>
            </a:r>
            <a:r>
              <a:rPr lang="en-US" sz="1200" dirty="0" err="1">
                <a:latin typeface="+mj-lt"/>
              </a:rPr>
              <a:t>IoT</a:t>
            </a:r>
            <a:r>
              <a:rPr lang="en-US" sz="1200" dirty="0">
                <a:latin typeface="+mj-lt"/>
              </a:rPr>
              <a:t> technology will play a critical role in developing the right systems and processes to maximize its value. Among our findings:</a:t>
            </a:r>
          </a:p>
          <a:p>
            <a:r>
              <a:rPr lang="en-US" sz="1200" dirty="0">
                <a:latin typeface="+mj-lt"/>
              </a:rPr>
              <a:t>Interoperability between </a:t>
            </a:r>
            <a:r>
              <a:rPr lang="en-US" sz="1200" dirty="0" err="1">
                <a:latin typeface="+mj-lt"/>
              </a:rPr>
              <a:t>IoT</a:t>
            </a:r>
            <a:r>
              <a:rPr lang="en-US" sz="1200" dirty="0">
                <a:latin typeface="+mj-lt"/>
              </a:rPr>
              <a:t> systems is critical. Of the total potential economic value the </a:t>
            </a:r>
            <a:r>
              <a:rPr lang="en-US" sz="1200" dirty="0" err="1">
                <a:latin typeface="+mj-lt"/>
              </a:rPr>
              <a:t>IoT</a:t>
            </a:r>
            <a:r>
              <a:rPr lang="en-US" sz="1200" dirty="0">
                <a:latin typeface="+mj-lt"/>
              </a:rPr>
              <a:t> enables, interoperability is required for 40 percent on average and for nearly 60 percent in some settings.</a:t>
            </a:r>
          </a:p>
          <a:p>
            <a:r>
              <a:rPr lang="en-US" sz="1200" dirty="0">
                <a:latin typeface="+mj-lt"/>
              </a:rPr>
              <a:t>Currently, most </a:t>
            </a:r>
            <a:r>
              <a:rPr lang="en-US" sz="1200" dirty="0" err="1">
                <a:latin typeface="+mj-lt"/>
              </a:rPr>
              <a:t>IoT</a:t>
            </a:r>
            <a:r>
              <a:rPr lang="en-US" sz="1200" dirty="0">
                <a:latin typeface="+mj-lt"/>
              </a:rPr>
              <a:t> data are not used. For example, on an oil rig that has 30,000 sensors, only 1 percent of the data are examined. That’s because this information is used mostly to detect and control anomalies—not for optimization and prediction, which provide the greatest value.</a:t>
            </a:r>
          </a:p>
          <a:p>
            <a:r>
              <a:rPr lang="en-US" sz="1200" dirty="0">
                <a:latin typeface="+mj-lt"/>
              </a:rPr>
              <a:t>Business-to-business applications will probably capture more value—nearly 70 percent of it—than consumer uses, although consumer applications, such as fitness monitors and self-driving cars, attract the most attention and can create significant value, too.</a:t>
            </a:r>
          </a:p>
          <a:p>
            <a:r>
              <a:rPr lang="en-US" sz="1200" dirty="0">
                <a:latin typeface="+mj-lt"/>
              </a:rPr>
              <a:t>The </a:t>
            </a:r>
            <a:r>
              <a:rPr lang="en-US" sz="1200" dirty="0" err="1">
                <a:latin typeface="+mj-lt"/>
              </a:rPr>
              <a:t>IoT</a:t>
            </a:r>
            <a:r>
              <a:rPr lang="en-US" sz="1200" dirty="0">
                <a:latin typeface="+mj-lt"/>
              </a:rPr>
              <a:t> has a large potential in developing economies. Still, we estimate that it will have a higher overall value impact in advanced economies because of the higher value per use. However, developing economies could generate nearly 40 percent of the </a:t>
            </a:r>
            <a:r>
              <a:rPr lang="en-US" sz="1200" dirty="0" err="1">
                <a:latin typeface="+mj-lt"/>
              </a:rPr>
              <a:t>IoT’s</a:t>
            </a:r>
            <a:r>
              <a:rPr lang="en-US" sz="1200" dirty="0">
                <a:latin typeface="+mj-lt"/>
              </a:rPr>
              <a:t> value, and nearly half in some settings.</a:t>
            </a:r>
          </a:p>
          <a:p>
            <a:r>
              <a:rPr lang="en-US" sz="1200" dirty="0">
                <a:latin typeface="+mj-lt"/>
              </a:rPr>
              <a:t>Customers will capture most of the benefits. We estimate that </a:t>
            </a:r>
            <a:r>
              <a:rPr lang="en-US" sz="1200" dirty="0" err="1">
                <a:latin typeface="+mj-lt"/>
              </a:rPr>
              <a:t>IoT</a:t>
            </a:r>
            <a:r>
              <a:rPr lang="en-US" sz="1200" dirty="0">
                <a:latin typeface="+mj-lt"/>
              </a:rPr>
              <a:t> users (businesses, other organizations, and consumers) could capture 90 percent of the value that </a:t>
            </a:r>
            <a:r>
              <a:rPr lang="en-US" sz="1200" dirty="0" err="1">
                <a:latin typeface="+mj-lt"/>
              </a:rPr>
              <a:t>IoT</a:t>
            </a:r>
            <a:r>
              <a:rPr lang="en-US" sz="1200" dirty="0">
                <a:latin typeface="+mj-lt"/>
              </a:rPr>
              <a:t> applications generate. For example, in 2025 remote monitoring could create as much as $1.1 trillion a year in value by improving the health of chronic-disease patients.</a:t>
            </a:r>
          </a:p>
          <a:p>
            <a:r>
              <a:rPr lang="en-US" sz="1200" dirty="0">
                <a:latin typeface="+mj-lt"/>
              </a:rPr>
              <a:t>A dynamic industry is evolving around </a:t>
            </a:r>
            <a:r>
              <a:rPr lang="en-US" sz="1200" dirty="0" err="1">
                <a:latin typeface="+mj-lt"/>
              </a:rPr>
              <a:t>IoT</a:t>
            </a:r>
            <a:r>
              <a:rPr lang="en-US" sz="1200" dirty="0">
                <a:latin typeface="+mj-lt"/>
              </a:rPr>
              <a:t> technology. As in other technology waves, both incumbents and new players have opportunities. Digitization blurs the lines between technology companies and other types of businesses; makers of industrial machinery, for example, are creating new business models by using </a:t>
            </a:r>
            <a:r>
              <a:rPr lang="en-US" sz="1200" dirty="0" err="1">
                <a:latin typeface="+mj-lt"/>
              </a:rPr>
              <a:t>IoT</a:t>
            </a:r>
            <a:r>
              <a:rPr lang="en-US" sz="1200" dirty="0">
                <a:latin typeface="+mj-lt"/>
              </a:rPr>
              <a:t> links and data to offer their products as a service.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4831437" y="1367604"/>
            <a:ext cx="4787030" cy="4785927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atinLnBrk="0">
              <a:spcBef>
                <a:spcPts val="600"/>
              </a:spcBef>
              <a:buClr>
                <a:schemeClr val="accent1"/>
              </a:buClr>
            </a:pPr>
            <a:r>
              <a:rPr kumimoji="0" lang="en-US" sz="1100" kern="0" dirty="0">
                <a:latin typeface="+mj-lt"/>
                <a:ea typeface="+mn-ea"/>
              </a:rPr>
              <a:t>C</a:t>
            </a:r>
            <a:r>
              <a:rPr kumimoji="0" lang="en-US" sz="1100" kern="0" dirty="0" smtClean="0">
                <a:latin typeface="+mj-lt"/>
                <a:ea typeface="+mn-ea"/>
              </a:rPr>
              <a:t>ompanies </a:t>
            </a:r>
            <a:r>
              <a:rPr kumimoji="0" lang="en-US" sz="1100" kern="0" dirty="0">
                <a:latin typeface="+mj-lt"/>
                <a:ea typeface="+mn-ea"/>
              </a:rPr>
              <a:t>that use </a:t>
            </a:r>
            <a:r>
              <a:rPr kumimoji="0" lang="en-US" sz="1100" kern="0" dirty="0" err="1">
                <a:latin typeface="+mj-lt"/>
                <a:ea typeface="+mn-ea"/>
              </a:rPr>
              <a:t>IoT</a:t>
            </a:r>
            <a:r>
              <a:rPr kumimoji="0" lang="en-US" sz="1100" kern="0" dirty="0">
                <a:latin typeface="+mj-lt"/>
                <a:ea typeface="+mn-ea"/>
              </a:rPr>
              <a:t> technology will play a critical role in developing the right systems and processes to maximize its value. </a:t>
            </a:r>
            <a:r>
              <a:rPr kumimoji="0" lang="en-US" sz="1100" kern="0" dirty="0" smtClean="0">
                <a:latin typeface="+mj-lt"/>
                <a:ea typeface="+mn-ea"/>
              </a:rPr>
              <a:t>McKinsey findings</a:t>
            </a:r>
            <a:r>
              <a:rPr kumimoji="0" lang="en-US" sz="1100" kern="0" dirty="0">
                <a:latin typeface="+mj-lt"/>
                <a:ea typeface="+mn-ea"/>
              </a:rPr>
              <a:t>:</a:t>
            </a:r>
          </a:p>
          <a:p>
            <a:pPr marL="171450" indent="-171450" latinLnBrk="0">
              <a:spcBef>
                <a:spcPts val="600"/>
              </a:spcBef>
              <a:buClr>
                <a:schemeClr val="accent1"/>
              </a:buClr>
              <a:buFont typeface="Arial"/>
              <a:buChar char="•"/>
            </a:pPr>
            <a:r>
              <a:rPr kumimoji="0" lang="en-US" sz="1100" b="1" kern="0" dirty="0">
                <a:latin typeface="+mj-lt"/>
                <a:ea typeface="+mn-ea"/>
              </a:rPr>
              <a:t>Interoperability between </a:t>
            </a:r>
            <a:r>
              <a:rPr kumimoji="0" lang="en-US" sz="1100" b="1" kern="0" dirty="0" err="1">
                <a:latin typeface="+mj-lt"/>
                <a:ea typeface="+mn-ea"/>
              </a:rPr>
              <a:t>IoT</a:t>
            </a:r>
            <a:r>
              <a:rPr kumimoji="0" lang="en-US" sz="1100" b="1" kern="0" dirty="0">
                <a:latin typeface="+mj-lt"/>
                <a:ea typeface="+mn-ea"/>
              </a:rPr>
              <a:t> systems </a:t>
            </a:r>
            <a:r>
              <a:rPr kumimoji="0" lang="en-US" sz="1100" kern="0" dirty="0">
                <a:latin typeface="+mj-lt"/>
                <a:ea typeface="+mn-ea"/>
              </a:rPr>
              <a:t>is critical. Of the total potential economic value the </a:t>
            </a:r>
            <a:r>
              <a:rPr kumimoji="0" lang="en-US" sz="1100" kern="0" dirty="0" err="1">
                <a:latin typeface="+mj-lt"/>
                <a:ea typeface="+mn-ea"/>
              </a:rPr>
              <a:t>IoT</a:t>
            </a:r>
            <a:r>
              <a:rPr kumimoji="0" lang="en-US" sz="1100" kern="0" dirty="0">
                <a:latin typeface="+mj-lt"/>
                <a:ea typeface="+mn-ea"/>
              </a:rPr>
              <a:t> enables, interoperability is required for 40 percent on average and for nearly 60 percent in some settings.</a:t>
            </a:r>
          </a:p>
          <a:p>
            <a:pPr marL="171450" indent="-171450" latinLnBrk="0">
              <a:spcBef>
                <a:spcPts val="600"/>
              </a:spcBef>
              <a:buClr>
                <a:schemeClr val="accent1"/>
              </a:buClr>
              <a:buFont typeface="Arial"/>
              <a:buChar char="•"/>
            </a:pPr>
            <a:r>
              <a:rPr kumimoji="0" lang="en-US" sz="1100" kern="0" dirty="0">
                <a:latin typeface="+mj-lt"/>
                <a:ea typeface="+mn-ea"/>
              </a:rPr>
              <a:t>M</a:t>
            </a:r>
            <a:r>
              <a:rPr kumimoji="0" lang="en-US" sz="1100" kern="0" dirty="0" smtClean="0">
                <a:latin typeface="+mj-lt"/>
                <a:ea typeface="+mn-ea"/>
              </a:rPr>
              <a:t>ost </a:t>
            </a:r>
            <a:r>
              <a:rPr kumimoji="0" lang="en-US" sz="1100" b="1" kern="0" dirty="0" err="1">
                <a:latin typeface="+mj-lt"/>
                <a:ea typeface="+mn-ea"/>
              </a:rPr>
              <a:t>IoT</a:t>
            </a:r>
            <a:r>
              <a:rPr kumimoji="0" lang="en-US" sz="1100" b="1" kern="0" dirty="0">
                <a:latin typeface="+mj-lt"/>
                <a:ea typeface="+mn-ea"/>
              </a:rPr>
              <a:t> data are not used</a:t>
            </a:r>
            <a:r>
              <a:rPr kumimoji="0" lang="en-US" sz="1100" kern="0" dirty="0">
                <a:latin typeface="+mj-lt"/>
                <a:ea typeface="+mn-ea"/>
              </a:rPr>
              <a:t>. For example, on an oil rig that has 30,000 sensors, only 1 percent of the data are examined. That’s because this information is used mostly to detect and control anomalies—not for optimization and prediction, which provide the greatest value.</a:t>
            </a:r>
          </a:p>
          <a:p>
            <a:pPr marL="171450" indent="-171450" latinLnBrk="0">
              <a:spcBef>
                <a:spcPts val="600"/>
              </a:spcBef>
              <a:buClr>
                <a:schemeClr val="accent1"/>
              </a:buClr>
              <a:buFont typeface="Arial"/>
              <a:buChar char="•"/>
            </a:pPr>
            <a:r>
              <a:rPr kumimoji="0" lang="en-US" sz="1100" b="1" kern="0" dirty="0">
                <a:latin typeface="+mj-lt"/>
                <a:ea typeface="+mn-ea"/>
              </a:rPr>
              <a:t>Business-to-business applications </a:t>
            </a:r>
            <a:r>
              <a:rPr kumimoji="0" lang="en-US" sz="1100" kern="0" dirty="0">
                <a:latin typeface="+mj-lt"/>
                <a:ea typeface="+mn-ea"/>
              </a:rPr>
              <a:t>will probably capture more value - nearly 70 percent of it—than consumer uses, although consumer applications, such as fitness monitors and self-driving cars, attract the most attention and can create significant value, too.</a:t>
            </a:r>
          </a:p>
          <a:p>
            <a:pPr marL="171450" indent="-171450" latinLnBrk="0">
              <a:spcBef>
                <a:spcPts val="600"/>
              </a:spcBef>
              <a:buClr>
                <a:schemeClr val="accent1"/>
              </a:buClr>
              <a:buFont typeface="Arial"/>
              <a:buChar char="•"/>
            </a:pPr>
            <a:r>
              <a:rPr kumimoji="0" lang="en-US" sz="1100" kern="0" dirty="0">
                <a:latin typeface="+mj-lt"/>
                <a:ea typeface="+mn-ea"/>
              </a:rPr>
              <a:t>The </a:t>
            </a:r>
            <a:r>
              <a:rPr kumimoji="0" lang="en-US" sz="1100" kern="0" dirty="0" err="1">
                <a:latin typeface="+mj-lt"/>
                <a:ea typeface="+mn-ea"/>
              </a:rPr>
              <a:t>IoT</a:t>
            </a:r>
            <a:r>
              <a:rPr kumimoji="0" lang="en-US" sz="1100" kern="0" dirty="0">
                <a:latin typeface="+mj-lt"/>
                <a:ea typeface="+mn-ea"/>
              </a:rPr>
              <a:t> has a large potential in </a:t>
            </a:r>
            <a:r>
              <a:rPr kumimoji="0" lang="en-US" sz="1100" b="1" kern="0" dirty="0">
                <a:latin typeface="+mj-lt"/>
                <a:ea typeface="+mn-ea"/>
              </a:rPr>
              <a:t>developing economies</a:t>
            </a:r>
            <a:r>
              <a:rPr kumimoji="0" lang="en-US" sz="1100" kern="0" dirty="0">
                <a:latin typeface="+mj-lt"/>
                <a:ea typeface="+mn-ea"/>
              </a:rPr>
              <a:t>. Still, we estimate that it will have a higher overall value impact in advanced economies because of the higher value per use. However, developing economies could generate nearly 40 percent of the </a:t>
            </a:r>
            <a:r>
              <a:rPr kumimoji="0" lang="en-US" sz="1100" kern="0" dirty="0" err="1">
                <a:latin typeface="+mj-lt"/>
                <a:ea typeface="+mn-ea"/>
              </a:rPr>
              <a:t>IoT’s</a:t>
            </a:r>
            <a:r>
              <a:rPr kumimoji="0" lang="en-US" sz="1100" kern="0" dirty="0">
                <a:latin typeface="+mj-lt"/>
                <a:ea typeface="+mn-ea"/>
              </a:rPr>
              <a:t> value, and nearly half in some settings.</a:t>
            </a:r>
          </a:p>
          <a:p>
            <a:pPr marL="171450" indent="-171450" latinLnBrk="0">
              <a:spcBef>
                <a:spcPts val="600"/>
              </a:spcBef>
              <a:buClr>
                <a:schemeClr val="accent1"/>
              </a:buClr>
              <a:buFont typeface="Arial"/>
              <a:buChar char="•"/>
            </a:pPr>
            <a:r>
              <a:rPr kumimoji="0" lang="en-US" sz="1100" b="1" kern="0" dirty="0">
                <a:latin typeface="+mj-lt"/>
                <a:ea typeface="+mn-ea"/>
              </a:rPr>
              <a:t>Customers</a:t>
            </a:r>
            <a:r>
              <a:rPr kumimoji="0" lang="en-US" sz="1100" kern="0" dirty="0">
                <a:latin typeface="+mj-lt"/>
                <a:ea typeface="+mn-ea"/>
              </a:rPr>
              <a:t> </a:t>
            </a:r>
            <a:r>
              <a:rPr kumimoji="0" lang="en-US" sz="1100" b="1" kern="0" dirty="0">
                <a:latin typeface="+mj-lt"/>
                <a:ea typeface="+mn-ea"/>
              </a:rPr>
              <a:t>will capture </a:t>
            </a:r>
            <a:r>
              <a:rPr kumimoji="0" lang="en-US" sz="1100" kern="0" dirty="0">
                <a:latin typeface="+mj-lt"/>
                <a:ea typeface="+mn-ea"/>
              </a:rPr>
              <a:t>most of the benefits. We estimate that </a:t>
            </a:r>
            <a:r>
              <a:rPr kumimoji="0" lang="en-US" sz="1100" kern="0" dirty="0" err="1">
                <a:latin typeface="+mj-lt"/>
                <a:ea typeface="+mn-ea"/>
              </a:rPr>
              <a:t>IoT</a:t>
            </a:r>
            <a:r>
              <a:rPr kumimoji="0" lang="en-US" sz="1100" kern="0" dirty="0">
                <a:latin typeface="+mj-lt"/>
                <a:ea typeface="+mn-ea"/>
              </a:rPr>
              <a:t> users (businesses, other organizations, and consumers) could capture </a:t>
            </a:r>
            <a:r>
              <a:rPr kumimoji="0" lang="en-US" sz="1100" b="1" kern="0" dirty="0">
                <a:latin typeface="+mj-lt"/>
                <a:ea typeface="+mn-ea"/>
              </a:rPr>
              <a:t>90 percent of the value</a:t>
            </a:r>
            <a:r>
              <a:rPr kumimoji="0" lang="en-US" sz="1100" kern="0" dirty="0">
                <a:latin typeface="+mj-lt"/>
                <a:ea typeface="+mn-ea"/>
              </a:rPr>
              <a:t> that </a:t>
            </a:r>
            <a:r>
              <a:rPr kumimoji="0" lang="en-US" sz="1100" kern="0" dirty="0" err="1">
                <a:latin typeface="+mj-lt"/>
                <a:ea typeface="+mn-ea"/>
              </a:rPr>
              <a:t>IoT</a:t>
            </a:r>
            <a:r>
              <a:rPr kumimoji="0" lang="en-US" sz="1100" kern="0" dirty="0">
                <a:latin typeface="+mj-lt"/>
                <a:ea typeface="+mn-ea"/>
              </a:rPr>
              <a:t> applications generate. </a:t>
            </a:r>
            <a:endParaRPr kumimoji="0" lang="en-US" sz="1100" kern="0" dirty="0" smtClean="0">
              <a:latin typeface="+mj-lt"/>
              <a:ea typeface="+mn-ea"/>
            </a:endParaRPr>
          </a:p>
          <a:p>
            <a:pPr marL="171450" indent="-171450" latinLnBrk="0">
              <a:spcBef>
                <a:spcPts val="600"/>
              </a:spcBef>
              <a:buClr>
                <a:schemeClr val="accent1"/>
              </a:buClr>
              <a:buFont typeface="Arial"/>
              <a:buChar char="•"/>
            </a:pPr>
            <a:r>
              <a:rPr kumimoji="0" lang="en-US" sz="1100" kern="0" dirty="0" smtClean="0">
                <a:latin typeface="+mj-lt"/>
                <a:ea typeface="+mn-ea"/>
              </a:rPr>
              <a:t>A </a:t>
            </a:r>
            <a:r>
              <a:rPr kumimoji="0" lang="en-US" sz="1100" kern="0" dirty="0">
                <a:latin typeface="+mj-lt"/>
                <a:ea typeface="+mn-ea"/>
              </a:rPr>
              <a:t>dynamic industry is evolving around </a:t>
            </a:r>
            <a:r>
              <a:rPr kumimoji="0" lang="en-US" sz="1100" kern="0" dirty="0" err="1">
                <a:latin typeface="+mj-lt"/>
                <a:ea typeface="+mn-ea"/>
              </a:rPr>
              <a:t>IoT</a:t>
            </a:r>
            <a:r>
              <a:rPr kumimoji="0" lang="en-US" sz="1100" kern="0" dirty="0">
                <a:latin typeface="+mj-lt"/>
                <a:ea typeface="+mn-ea"/>
              </a:rPr>
              <a:t> technology. As in other technology waves, both incumbents and new players have opportunities. Digitization blurs the lines between technology companies and other types of </a:t>
            </a:r>
            <a:r>
              <a:rPr kumimoji="0" lang="en-US" sz="1100" kern="0" dirty="0" smtClean="0">
                <a:latin typeface="+mj-lt"/>
                <a:ea typeface="+mn-ea"/>
              </a:rPr>
              <a:t>businesses</a:t>
            </a:r>
            <a:r>
              <a:rPr kumimoji="0" lang="en-US" sz="1100" kern="0" dirty="0">
                <a:latin typeface="+mj-lt"/>
                <a:ea typeface="+mn-ea"/>
              </a:rPr>
              <a:t> </a:t>
            </a:r>
            <a:r>
              <a:rPr kumimoji="0" lang="en-US" sz="1100" kern="0" dirty="0" smtClean="0">
                <a:latin typeface="+mj-lt"/>
                <a:ea typeface="+mn-ea"/>
              </a:rPr>
              <a:t>(</a:t>
            </a:r>
            <a:r>
              <a:rPr kumimoji="0" lang="en-US" sz="1100" b="1" kern="0" dirty="0" err="1" smtClean="0">
                <a:latin typeface="+mj-lt"/>
                <a:ea typeface="+mn-ea"/>
              </a:rPr>
              <a:t>Uberisation</a:t>
            </a:r>
            <a:r>
              <a:rPr kumimoji="0" lang="en-US" sz="1100" kern="0" dirty="0" smtClean="0">
                <a:latin typeface="+mj-lt"/>
                <a:ea typeface="+mn-ea"/>
              </a:rPr>
              <a:t>)</a:t>
            </a:r>
            <a:endParaRPr kumimoji="0" lang="en-US" sz="1100" kern="0" dirty="0">
              <a:latin typeface="+mj-lt"/>
              <a:ea typeface="+mn-ea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875843" y="1793870"/>
            <a:ext cx="4662692" cy="5861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endParaRPr kumimoji="1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93051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IoT</a:t>
            </a:r>
            <a:r>
              <a:rPr lang="en-US" dirty="0" smtClean="0"/>
              <a:t> Interoperability – Open </a:t>
            </a:r>
            <a:r>
              <a:rPr lang="en-US" dirty="0" err="1" smtClean="0"/>
              <a:t>InterConnect</a:t>
            </a:r>
            <a:r>
              <a:rPr lang="en-US" dirty="0" smtClean="0"/>
              <a:t> Consortium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2" cstate="print"/>
          <a:srcRect l="16899" t="12462" r="16860" b="1342"/>
          <a:stretch/>
        </p:blipFill>
        <p:spPr>
          <a:xfrm>
            <a:off x="5337669" y="1234400"/>
            <a:ext cx="4236389" cy="2593118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778" t="16795" r="541" b="13455"/>
          <a:stretch/>
        </p:blipFill>
        <p:spPr>
          <a:xfrm>
            <a:off x="506235" y="3880797"/>
            <a:ext cx="8268507" cy="24087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4129" t="10024" r="6212" b="7182"/>
          <a:stretch/>
        </p:blipFill>
        <p:spPr>
          <a:xfrm>
            <a:off x="515117" y="1385364"/>
            <a:ext cx="4699968" cy="2442153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/>
        </p:nvSpPr>
        <p:spPr bwMode="auto">
          <a:xfrm>
            <a:off x="470710" y="719322"/>
            <a:ext cx="77251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400" i="1" u="none" strike="noStrike" kern="0" cap="none" spc="0" normalizeH="0" noProof="0" dirty="0" err="1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Tizen</a:t>
            </a:r>
            <a:r>
              <a:rPr kumimoji="0" lang="en-US" sz="1400" i="1" u="none" strike="noStrike" kern="0" cap="none" spc="0" normalizeH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is developed as a common </a:t>
            </a:r>
            <a:r>
              <a:rPr kumimoji="0" lang="en-US" sz="1400" i="1" u="none" strike="noStrike" kern="0" cap="none" spc="0" normalizeH="0" noProof="0" dirty="0" err="1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IoT</a:t>
            </a:r>
            <a:r>
              <a:rPr kumimoji="0" lang="en-US" sz="1400" i="1" u="none" strike="noStrike" kern="0" cap="none" spc="0" normalizeH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platform for </a:t>
            </a:r>
            <a:r>
              <a:rPr kumimoji="0" lang="en-US" sz="1400" i="1" u="none" strike="noStrike" kern="0" cap="none" spc="0" normalizeH="0" noProof="0" dirty="0" err="1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OpenInterConnect</a:t>
            </a:r>
            <a:r>
              <a:rPr kumimoji="0" lang="en-US" sz="1400" i="1" u="none" strike="noStrike" kern="0" cap="none" spc="0" normalizeH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– across all markets</a:t>
            </a:r>
            <a:endParaRPr kumimoji="0" lang="en-US" sz="1400" i="1" u="none" strike="noStrike" kern="0" cap="none" spc="0" normalizeH="0" baseline="0" noProof="0" dirty="0" smtClean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171" y="-1"/>
            <a:ext cx="2285829" cy="80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412664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Open Digital Service Platform for </a:t>
            </a:r>
            <a:r>
              <a:rPr lang="en-US" dirty="0" err="1" smtClean="0"/>
              <a:t>IoT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내용 개체 틀 2"/>
          <p:cNvSpPr>
            <a:spLocks noGrp="1"/>
          </p:cNvSpPr>
          <p:nvPr>
            <p:ph idx="4294967295"/>
          </p:nvPr>
        </p:nvSpPr>
        <p:spPr>
          <a:xfrm>
            <a:off x="346371" y="4076448"/>
            <a:ext cx="4493947" cy="2273141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r>
              <a:rPr lang="en-US" altLang="ko-KR" dirty="0" smtClean="0"/>
              <a:t>Interoperability between </a:t>
            </a:r>
            <a:r>
              <a:rPr lang="en-US" altLang="ko-KR" dirty="0" err="1" smtClean="0"/>
              <a:t>IoT</a:t>
            </a:r>
            <a:r>
              <a:rPr lang="en-US" altLang="ko-KR" dirty="0" smtClean="0"/>
              <a:t> systems (</a:t>
            </a:r>
            <a:r>
              <a:rPr lang="en-US" altLang="ko-KR" dirty="0" err="1" smtClean="0"/>
              <a:t>IoTivity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Open Service Platform for Internet-of-Things</a:t>
            </a:r>
            <a:endParaRPr lang="en-US" altLang="ko-KR" dirty="0"/>
          </a:p>
          <a:p>
            <a:r>
              <a:rPr lang="en-US" altLang="ko-KR" dirty="0" smtClean="0"/>
              <a:t>Digital Independence </a:t>
            </a:r>
          </a:p>
          <a:p>
            <a:r>
              <a:rPr lang="en-US" altLang="ko-KR" dirty="0" smtClean="0"/>
              <a:t>Customized for End-User and Service Provider</a:t>
            </a:r>
            <a:endParaRPr lang="en-US" altLang="ko-KR" dirty="0">
              <a:solidFill>
                <a:srgbClr val="0000FF"/>
              </a:solidFill>
            </a:endParaRPr>
          </a:p>
          <a:p>
            <a:r>
              <a:rPr lang="en-US" altLang="ko-KR" dirty="0" smtClean="0"/>
              <a:t>Trustworthy </a:t>
            </a:r>
            <a:r>
              <a:rPr lang="ru-RU" altLang="ko-KR" dirty="0" smtClean="0"/>
              <a:t>(</a:t>
            </a:r>
            <a:r>
              <a:rPr lang="en-US" altLang="ko-KR" dirty="0" smtClean="0"/>
              <a:t>FSTEK, FSB certified</a:t>
            </a:r>
            <a:r>
              <a:rPr lang="ru-RU" altLang="ko-KR" dirty="0" smtClean="0"/>
              <a:t>)</a:t>
            </a:r>
          </a:p>
          <a:p>
            <a:r>
              <a:rPr lang="en-US" altLang="ko-KR" dirty="0" smtClean="0"/>
              <a:t>Convergent – Multiple Device Profiles </a:t>
            </a:r>
            <a:r>
              <a:rPr lang="ru-RU" altLang="ko-KR" dirty="0" smtClean="0"/>
              <a:t>(</a:t>
            </a:r>
            <a:r>
              <a:rPr lang="en-US" altLang="ko-KR" dirty="0" smtClean="0"/>
              <a:t>TV, Mobile, Watches, etc</a:t>
            </a:r>
            <a:r>
              <a:rPr lang="ru-RU" altLang="ko-KR" dirty="0" smtClean="0"/>
              <a:t>)</a:t>
            </a:r>
            <a:endParaRPr lang="ko-KR" altLang="en-US" dirty="0"/>
          </a:p>
        </p:txBody>
      </p:sp>
      <p:sp>
        <p:nvSpPr>
          <p:cNvPr id="7" name="Text Box 82"/>
          <p:cNvSpPr txBox="1">
            <a:spLocks noChangeArrowheads="1"/>
          </p:cNvSpPr>
          <p:nvPr/>
        </p:nvSpPr>
        <p:spPr bwMode="auto">
          <a:xfrm>
            <a:off x="741114" y="977895"/>
            <a:ext cx="8255741" cy="289434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tIns="120000" anchor="t"/>
          <a:lstStyle/>
          <a:p>
            <a:pPr marL="237061" indent="-23706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ko-KR" sz="1333" kern="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grpSp>
        <p:nvGrpSpPr>
          <p:cNvPr id="2" name="그룹 19"/>
          <p:cNvGrpSpPr/>
          <p:nvPr/>
        </p:nvGrpSpPr>
        <p:grpSpPr>
          <a:xfrm>
            <a:off x="4099504" y="1719999"/>
            <a:ext cx="1466651" cy="514800"/>
            <a:chOff x="3842222" y="4597528"/>
            <a:chExt cx="2001314" cy="752013"/>
          </a:xfrm>
        </p:grpSpPr>
        <p:sp>
          <p:nvSpPr>
            <p:cNvPr id="9" name="TextBox 8"/>
            <p:cNvSpPr txBox="1"/>
            <p:nvPr/>
          </p:nvSpPr>
          <p:spPr bwMode="auto">
            <a:xfrm>
              <a:off x="3842222" y="4609055"/>
              <a:ext cx="2001314" cy="740486"/>
            </a:xfrm>
            <a:prstGeom prst="roundRect">
              <a:avLst/>
            </a:prstGeom>
            <a:solidFill>
              <a:srgbClr val="248BD1"/>
            </a:solidFill>
            <a:ln w="1905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100573" tIns="50287" rIns="100573" bIns="50287" anchor="ctr"/>
            <a:lstStyle/>
            <a:p>
              <a:pPr>
                <a:defRPr/>
              </a:pPr>
              <a:endParaRPr lang="en-US" sz="2133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2" descr="Tizen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8420" y="4597528"/>
              <a:ext cx="1775178" cy="587327"/>
            </a:xfrm>
            <a:prstGeom prst="rect">
              <a:avLst/>
            </a:prstGeom>
            <a:noFill/>
          </p:spPr>
        </p:pic>
      </p:grpSp>
      <p:pic>
        <p:nvPicPr>
          <p:cNvPr id="11" name="Picture 2" descr="http://i.zdnet.com/blogs/linux_foundation_logo.gif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9815" y="2253421"/>
            <a:ext cx="769345" cy="31580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407746" y="3170110"/>
            <a:ext cx="2948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Source Project </a:t>
            </a:r>
          </a:p>
          <a:p>
            <a:pPr algn="ctr"/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the Linux Foundation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9" descr="HTML5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52339" y="1460424"/>
            <a:ext cx="804892" cy="8048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4" descr="http://t2.gstatic.com/images?q=tbn:ANd9GcRij38C6RuTjct8xjAvacPQjjSWPabnoPCwwfS95z_c1bHU5LFt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21270" y="1580733"/>
            <a:ext cx="584509" cy="133158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 bwMode="auto">
          <a:xfrm>
            <a:off x="1452369" y="2177209"/>
            <a:ext cx="97334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altLang="ko-KR" sz="2133" dirty="0">
                <a:latin typeface="Arial" panose="020B0604020202020204" pitchFamily="34" charset="0"/>
                <a:cs typeface="Arial" panose="020B0604020202020204" pitchFamily="34" charset="0"/>
              </a:rPr>
              <a:t>Linux</a:t>
            </a:r>
          </a:p>
        </p:txBody>
      </p:sp>
      <p:pic>
        <p:nvPicPr>
          <p:cNvPr id="16" name="Picture 4" descr="http://blogs.microsoft.co.il/blogs/gilf/CSS3Logo_406A9E5E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43090" y="1507557"/>
            <a:ext cx="994489" cy="745867"/>
          </a:xfrm>
          <a:prstGeom prst="rect">
            <a:avLst/>
          </a:prstGeom>
          <a:noFill/>
        </p:spPr>
      </p:pic>
      <p:pic>
        <p:nvPicPr>
          <p:cNvPr id="17" name="Picture 2" descr="http://2.bp.blogspot.com/_UZImdYAiry8/TQh7-MkPYHI/AAAAAAAAVWQ/CZ3ya_ZqgXk/s400/W3C_logo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52302" y="1148552"/>
            <a:ext cx="702212" cy="42132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823586" y="3176986"/>
            <a:ext cx="2356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Open Source &amp; Standard based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83991" y="2482906"/>
            <a:ext cx="112057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67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BLINK</a:t>
            </a:r>
            <a:endParaRPr lang="ko-KR" altLang="en-US" sz="1867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56607" y="2569226"/>
            <a:ext cx="78866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67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EFL</a:t>
            </a:r>
            <a:endParaRPr lang="ko-KR" altLang="en-US" sz="1867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44042" y="1064984"/>
            <a:ext cx="105257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67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BlueZ</a:t>
            </a:r>
            <a:endParaRPr lang="ko-KR" altLang="en-US" sz="1867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2" descr="화살표_6"/>
          <p:cNvPicPr>
            <a:picLocks noChangeAspect="1" noChangeArrowheads="1"/>
          </p:cNvPicPr>
          <p:nvPr/>
        </p:nvPicPr>
        <p:blipFill>
          <a:blip r:embed="rId9" cstate="print">
            <a:lum bright="-6000" contrast="18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01290" y="912308"/>
            <a:ext cx="438481" cy="234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화살표_6"/>
          <p:cNvPicPr>
            <a:picLocks noChangeAspect="1" noChangeArrowheads="1"/>
          </p:cNvPicPr>
          <p:nvPr/>
        </p:nvPicPr>
        <p:blipFill>
          <a:blip r:embed="rId9" cstate="print">
            <a:lum bright="-6000" contrast="18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5774260" y="859315"/>
            <a:ext cx="429644" cy="237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00936" y="1784662"/>
            <a:ext cx="581499" cy="52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http://image.edaily.co.kr/images/photo/files/NP/S/2013/01/PS13010600025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87629" y="1184781"/>
            <a:ext cx="424561" cy="791907"/>
          </a:xfrm>
          <a:prstGeom prst="rect">
            <a:avLst/>
          </a:prstGeom>
          <a:noFill/>
        </p:spPr>
      </p:pic>
      <p:pic>
        <p:nvPicPr>
          <p:cNvPr id="26" name="Picture 2" descr="http://t0.gstatic.com/images?q=tbn:ANd9GcSSY5Pkg39gLf8rRo9tl-p02PYuleBDQOsSPvE492Lw-UvVeTQot3czGD5S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17527" y="2403636"/>
            <a:ext cx="482500" cy="572077"/>
          </a:xfrm>
          <a:prstGeom prst="rect">
            <a:avLst/>
          </a:prstGeom>
          <a:noFill/>
        </p:spPr>
      </p:pic>
      <p:pic>
        <p:nvPicPr>
          <p:cNvPr id="27" name="Picture 8" descr="http://t3.gstatic.com/images?q=tbn:ANd9GcR0dqqcTESGFQDkEVgXrz2JSQQqZew4yr-srZIDzTGpbUCWkYDeiA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7531" y="1158283"/>
            <a:ext cx="853428" cy="1227745"/>
          </a:xfrm>
          <a:prstGeom prst="rect">
            <a:avLst/>
          </a:prstGeom>
          <a:noFill/>
        </p:spPr>
      </p:pic>
      <p:pic>
        <p:nvPicPr>
          <p:cNvPr id="28" name="Picture 14" descr="http://t0.gstatic.com/images?q=tbn:ANd9GcS-xEsLQa_iOjudP1_gO2jcXVGnwp2SwxzotgVbwX9fVM7Q6Z9k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9188" y="1166762"/>
            <a:ext cx="796261" cy="398480"/>
          </a:xfrm>
          <a:prstGeom prst="rect">
            <a:avLst/>
          </a:prstGeom>
          <a:noFill/>
        </p:spPr>
      </p:pic>
      <p:pic>
        <p:nvPicPr>
          <p:cNvPr id="29" name="Picture 19"/>
          <p:cNvPicPr>
            <a:picLocks noChangeAspect="1" noChangeArrowheads="1"/>
          </p:cNvPicPr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57078" y="1764449"/>
            <a:ext cx="772404" cy="49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6448489" y="3309113"/>
            <a:ext cx="2501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OS of Everything”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16" descr="http://t1.gstatic.com/images?q=tbn:ANd9GcTZR_zPQpcvauBXFIXIdcg3kE-9BO_rcsfozBz1lUdcJEMLiQk_Kg"/>
          <p:cNvPicPr>
            <a:picLocks noChangeAspect="1" noChangeArrowheads="1"/>
          </p:cNvPicPr>
          <p:nvPr/>
        </p:nvPicPr>
        <p:blipFill>
          <a:blip r:embed="rId1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61484" y="2429596"/>
            <a:ext cx="682743" cy="529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8" descr="https://encrypted-tbn1.gstatic.com/images?q=tbn:ANd9GcS9NIpZiQ29mtUGF4XJcNMEFu6tFa9r_MtgO7tTUfs6f263QyLpdA"/>
          <p:cNvPicPr>
            <a:picLocks noChangeAspect="1" noChangeArrowheads="1"/>
          </p:cNvPicPr>
          <p:nvPr/>
        </p:nvPicPr>
        <p:blipFill>
          <a:blip r:embed="rId17" cstate="screen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868" y="1138924"/>
            <a:ext cx="895695" cy="58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https://encrypted-tbn3.gstatic.com/images?q=tbn:ANd9GcTiDj5Im80aXVta5vQP6lAd5u1x0MPCqVLgEt7X7lfsm3A9r5u-XaPrRQ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84173" y="2421626"/>
            <a:ext cx="557947" cy="54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그림 47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68567" y="2226599"/>
            <a:ext cx="352585" cy="666679"/>
          </a:xfrm>
          <a:prstGeom prst="rect">
            <a:avLst/>
          </a:prstGeom>
        </p:spPr>
      </p:pic>
      <p:sp>
        <p:nvSpPr>
          <p:cNvPr id="35" name="Isosceles Triangle 34"/>
          <p:cNvSpPr/>
          <p:nvPr/>
        </p:nvSpPr>
        <p:spPr>
          <a:xfrm rot="5400000">
            <a:off x="4285700" y="5161938"/>
            <a:ext cx="1643075" cy="214314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346552" y="4338684"/>
            <a:ext cx="3989129" cy="563376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+mn-lt"/>
              </a:rPr>
              <a:t>B2G</a:t>
            </a:r>
            <a:endParaRPr lang="ru-RU" altLang="ko-KR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47970" y="4970636"/>
            <a:ext cx="3989129" cy="597467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+mn-lt"/>
              </a:rPr>
              <a:t>B2B</a:t>
            </a:r>
            <a:endParaRPr lang="ru-RU" altLang="ko-KR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349387" y="5665786"/>
            <a:ext cx="3989129" cy="597859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+mn-lt"/>
              </a:rPr>
              <a:t>B2C</a:t>
            </a:r>
            <a:endParaRPr lang="ru-RU" altLang="ko-KR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959368" y="4005125"/>
            <a:ext cx="746030" cy="2424388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r>
              <a:rPr lang="en-US" sz="1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Media</a:t>
            </a:r>
            <a:endParaRPr kumimoji="1" lang="en-US" sz="10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822273" y="4006555"/>
            <a:ext cx="746030" cy="2424388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r>
              <a:rPr lang="en-US" sz="1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Mobility</a:t>
            </a:r>
            <a:endParaRPr kumimoji="1" lang="en-US" sz="10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7667415" y="4007986"/>
            <a:ext cx="746030" cy="2424388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r>
              <a:rPr lang="en-US" sz="1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IT</a:t>
            </a:r>
            <a:endParaRPr kumimoji="1" lang="en-US" sz="10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8494795" y="4009417"/>
            <a:ext cx="746030" cy="2424388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r>
              <a:rPr lang="en-US" sz="1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M2M</a:t>
            </a:r>
            <a:endParaRPr kumimoji="1" lang="en-US" sz="10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>
            <a:off x="6003771" y="4360346"/>
            <a:ext cx="227301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Government</a:t>
            </a:r>
            <a:r>
              <a:rPr kumimoji="0" lang="en-US" sz="10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Electronic Services</a:t>
            </a:r>
            <a:endParaRPr kumimoji="0" lang="ru-RU" sz="1000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000" kern="0" dirty="0" smtClean="0">
                <a:solidFill>
                  <a:schemeClr val="bg1"/>
                </a:solidFill>
                <a:latin typeface="+mj-lt"/>
                <a:ea typeface="+mn-ea"/>
              </a:rPr>
              <a:t>Trusted Services: Safety, Healthcare</a:t>
            </a:r>
            <a:endParaRPr kumimoji="0" lang="ru-RU" sz="1000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000" kern="0" baseline="0" dirty="0" smtClean="0">
                <a:solidFill>
                  <a:schemeClr val="bg1"/>
                </a:solidFill>
                <a:latin typeface="+mj-lt"/>
                <a:ea typeface="+mn-ea"/>
              </a:rPr>
              <a:t>Smart Cities, Smart</a:t>
            </a:r>
            <a:r>
              <a:rPr kumimoji="0" lang="en-US" sz="1000" kern="0" dirty="0" smtClean="0">
                <a:solidFill>
                  <a:schemeClr val="bg1"/>
                </a:solidFill>
                <a:latin typeface="+mj-lt"/>
                <a:ea typeface="+mn-ea"/>
              </a:rPr>
              <a:t> Infrastructure</a:t>
            </a:r>
            <a:endParaRPr kumimoji="0" lang="en-US" sz="1000" i="0" u="none" strike="noStrike" kern="0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 bwMode="auto">
          <a:xfrm>
            <a:off x="6058476" y="5001176"/>
            <a:ext cx="334934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000" kern="0" noProof="0" dirty="0" smtClean="0">
                <a:solidFill>
                  <a:schemeClr val="bg1"/>
                </a:solidFill>
                <a:latin typeface="+mj-lt"/>
                <a:ea typeface="+mn-ea"/>
              </a:rPr>
              <a:t>Electronic Services</a:t>
            </a:r>
            <a:endParaRPr kumimoji="0" lang="ru-RU" sz="10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000" kern="0" noProof="0" dirty="0" smtClean="0">
                <a:solidFill>
                  <a:schemeClr val="bg1"/>
                </a:solidFill>
                <a:latin typeface="+mj-lt"/>
                <a:ea typeface="+mn-ea"/>
              </a:rPr>
              <a:t>Industrial Solutions: </a:t>
            </a:r>
            <a:r>
              <a:rPr kumimoji="0" lang="en-US" sz="1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Transport, Retail, Logistics,</a:t>
            </a:r>
            <a:r>
              <a:rPr kumimoji="0" lang="en-US" sz="10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Fintech</a:t>
            </a:r>
            <a:endParaRPr kumimoji="0" lang="ru-RU" sz="1000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000" kern="0" baseline="0" dirty="0" smtClean="0">
                <a:solidFill>
                  <a:schemeClr val="bg1"/>
                </a:solidFill>
                <a:latin typeface="+mj-lt"/>
                <a:ea typeface="+mn-ea"/>
              </a:rPr>
              <a:t>Enterprise Cloud Platform (</a:t>
            </a:r>
            <a:r>
              <a:rPr kumimoji="0" lang="en-US" sz="1000" kern="0" baseline="0" dirty="0" err="1" smtClean="0">
                <a:solidFill>
                  <a:schemeClr val="bg1"/>
                </a:solidFill>
                <a:latin typeface="+mj-lt"/>
                <a:ea typeface="+mn-ea"/>
              </a:rPr>
              <a:t>SaaS</a:t>
            </a:r>
            <a:r>
              <a:rPr kumimoji="0" lang="en-US" sz="1000" kern="0" baseline="0" dirty="0" smtClean="0">
                <a:solidFill>
                  <a:schemeClr val="bg1"/>
                </a:solidFill>
                <a:latin typeface="+mj-lt"/>
                <a:ea typeface="+mn-ea"/>
              </a:rPr>
              <a:t>)</a:t>
            </a:r>
            <a:endParaRPr kumimoji="0" lang="en-US" sz="1000" i="0" u="none" strike="noStrike" kern="0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 bwMode="auto">
          <a:xfrm>
            <a:off x="6051013" y="5686409"/>
            <a:ext cx="298585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Trusted Services:</a:t>
            </a:r>
            <a:r>
              <a:rPr kumimoji="0" lang="en-US" sz="10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Safety, Medicine, Finance</a:t>
            </a:r>
            <a:endParaRPr kumimoji="0" lang="ru-RU" sz="10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000" kern="0" dirty="0" smtClean="0">
                <a:solidFill>
                  <a:schemeClr val="bg1"/>
                </a:solidFill>
                <a:latin typeface="+mj-lt"/>
                <a:ea typeface="+mn-ea"/>
              </a:rPr>
              <a:t>Consumer</a:t>
            </a:r>
            <a:r>
              <a:rPr kumimoji="0" lang="ru-RU" sz="1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</a:t>
            </a:r>
            <a:r>
              <a:rPr kumimoji="0" lang="ru-RU" sz="10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0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Transport</a:t>
            </a:r>
            <a:r>
              <a:rPr kumimoji="0" lang="ru-RU" sz="10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1000" kern="0" dirty="0" smtClean="0">
                <a:solidFill>
                  <a:schemeClr val="bg1"/>
                </a:solidFill>
                <a:latin typeface="+mj-lt"/>
                <a:ea typeface="+mn-ea"/>
              </a:rPr>
              <a:t>Retail, Logistics</a:t>
            </a:r>
            <a:endParaRPr kumimoji="0" lang="ru-RU" sz="1000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000" kern="0" baseline="0" dirty="0" err="1" smtClean="0">
                <a:solidFill>
                  <a:schemeClr val="bg1"/>
                </a:solidFill>
                <a:latin typeface="+mj-lt"/>
                <a:ea typeface="+mn-ea"/>
              </a:rPr>
              <a:t>InfoTainment</a:t>
            </a:r>
            <a:r>
              <a:rPr kumimoji="0" lang="ru-RU" sz="1000" kern="0" baseline="0" dirty="0" smtClean="0">
                <a:solidFill>
                  <a:schemeClr val="bg1"/>
                </a:solidFill>
                <a:latin typeface="+mj-lt"/>
                <a:ea typeface="+mn-ea"/>
              </a:rPr>
              <a:t>:</a:t>
            </a:r>
            <a:r>
              <a:rPr kumimoji="0" lang="ru-RU" sz="1000" kern="0" dirty="0" smtClean="0">
                <a:solidFill>
                  <a:schemeClr val="bg1"/>
                </a:solidFill>
                <a:latin typeface="+mj-lt"/>
                <a:ea typeface="+mn-ea"/>
              </a:rPr>
              <a:t> </a:t>
            </a:r>
            <a:r>
              <a:rPr kumimoji="0" lang="en-US" sz="1000" kern="0" dirty="0" smtClean="0">
                <a:solidFill>
                  <a:schemeClr val="bg1"/>
                </a:solidFill>
                <a:latin typeface="+mj-lt"/>
                <a:ea typeface="+mn-ea"/>
              </a:rPr>
              <a:t>Search, Info, Games, Video, Music</a:t>
            </a:r>
            <a:endParaRPr kumimoji="0" lang="en-US" sz="1000" i="0" u="none" strike="noStrike" kern="0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 bwMode="auto">
          <a:xfrm>
            <a:off x="568404" y="692680"/>
            <a:ext cx="50834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400" i="1" u="none" strike="noStrike" kern="0" cap="none" spc="0" normalizeH="0" baseline="0" noProof="0" dirty="0" err="1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Tizen</a:t>
            </a:r>
            <a:r>
              <a:rPr kumimoji="0" lang="en-US" sz="1400" i="1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is an independent</a:t>
            </a:r>
            <a:r>
              <a:rPr kumimoji="0" lang="en-US" sz="1400" i="1" u="none" strike="noStrike" kern="0" cap="none" spc="0" normalizeH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open platform for Digital Services</a:t>
            </a:r>
            <a:endParaRPr kumimoji="0" lang="en-US" sz="1400" i="1" u="none" strike="noStrike" kern="0" cap="none" spc="0" normalizeH="0" baseline="0" noProof="0" dirty="0" smtClean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2752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8753" y="5464954"/>
            <a:ext cx="766711" cy="57611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Tizen</a:t>
            </a:r>
            <a:r>
              <a:rPr lang="en-US" dirty="0" smtClean="0"/>
              <a:t> is a platform for Digital Independence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 bwMode="auto">
          <a:xfrm>
            <a:off x="532879" y="772610"/>
            <a:ext cx="81227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400" i="1" u="none" strike="noStrike" kern="0" cap="none" spc="0" normalizeH="0" baseline="0" noProof="0" dirty="0" err="1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Tizen</a:t>
            </a:r>
            <a:r>
              <a:rPr kumimoji="0" lang="en-US" sz="1400" i="1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400" i="1" kern="0" dirty="0" smtClean="0">
                <a:solidFill>
                  <a:srgbClr val="4F81BD"/>
                </a:solidFill>
                <a:latin typeface="+mj-lt"/>
                <a:ea typeface="+mn-ea"/>
              </a:rPr>
              <a:t>develops as Independent </a:t>
            </a:r>
            <a:r>
              <a:rPr kumimoji="0" lang="en-US" sz="1400" i="1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Open Platform – getting focused</a:t>
            </a:r>
            <a:r>
              <a:rPr kumimoji="0" lang="en-US" sz="1400" i="1" u="none" strike="noStrike" kern="0" cap="none" spc="0" normalizeH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on BRICS country requirements</a:t>
            </a:r>
            <a:endParaRPr kumimoji="0" lang="en-US" sz="1400" i="1" u="none" strike="noStrike" kern="0" cap="none" spc="0" normalizeH="0" baseline="0" noProof="0" dirty="0" smtClean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2" name="Rectangle 28"/>
          <p:cNvSpPr/>
          <p:nvPr/>
        </p:nvSpPr>
        <p:spPr bwMode="auto">
          <a:xfrm>
            <a:off x="417340" y="1344263"/>
            <a:ext cx="3881217" cy="2128035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r>
              <a:rPr lang="en-US" sz="1200" b="1" dirty="0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Linux Foundation Collaborative Project</a:t>
            </a:r>
          </a:p>
          <a:p>
            <a:pPr marR="0" algn="ctr" defTabSz="914400" rtl="0" eaLnBrk="1" fontAlgn="base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r>
              <a:rPr lang="en-US" sz="1200" b="1" dirty="0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(Technical Steering Group)</a:t>
            </a:r>
            <a:endParaRPr kumimoji="1" lang="en-US" sz="12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28"/>
          <p:cNvSpPr/>
          <p:nvPr/>
        </p:nvSpPr>
        <p:spPr bwMode="auto">
          <a:xfrm>
            <a:off x="418757" y="3743449"/>
            <a:ext cx="3881217" cy="2375259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r>
              <a:rPr lang="en-US" sz="1200" b="1" dirty="0" err="1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Tizen</a:t>
            </a:r>
            <a:r>
              <a:rPr lang="en-US" sz="1200" b="1" dirty="0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 Association</a:t>
            </a:r>
          </a:p>
          <a:p>
            <a:pPr marR="0" algn="ctr" defTabSz="914400" rtl="0" eaLnBrk="1" fontAlgn="base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r>
              <a:rPr lang="en-US" sz="1200" b="1" dirty="0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(Business Partner Ecosystem)</a:t>
            </a:r>
            <a:endParaRPr kumimoji="1" lang="en-US" sz="12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276" y="2036770"/>
            <a:ext cx="1031909" cy="34397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248" y="2415513"/>
            <a:ext cx="879663" cy="65716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 bwMode="auto">
          <a:xfrm>
            <a:off x="1349960" y="1856035"/>
            <a:ext cx="28686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1079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200" kern="0" dirty="0" smtClean="0">
                <a:solidFill>
                  <a:srgbClr val="4F81BD"/>
                </a:solidFill>
                <a:latin typeface="+mj-lt"/>
                <a:ea typeface="+mn-ea"/>
              </a:rPr>
              <a:t>Collecting platform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requirements</a:t>
            </a:r>
          </a:p>
          <a:p>
            <a:pPr marL="285750" marR="0" indent="-1079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200" kern="0" dirty="0" smtClean="0">
                <a:solidFill>
                  <a:srgbClr val="4F81BD"/>
                </a:solidFill>
                <a:latin typeface="+mj-lt"/>
                <a:ea typeface="+mn-ea"/>
              </a:rPr>
              <a:t>Platform Development</a:t>
            </a:r>
          </a:p>
          <a:p>
            <a:pPr marL="285750" marR="0" indent="-1079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Defining platform features</a:t>
            </a:r>
          </a:p>
          <a:p>
            <a:pPr marL="285750" marR="0" indent="-1079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200" kern="0" dirty="0" smtClean="0">
                <a:solidFill>
                  <a:srgbClr val="4F81BD"/>
                </a:solidFill>
                <a:latin typeface="+mj-lt"/>
                <a:ea typeface="+mn-ea"/>
              </a:rPr>
              <a:t>Making Roadmap, Release Plan</a:t>
            </a:r>
          </a:p>
          <a:p>
            <a:pPr marL="285750" marR="0" indent="-1079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Platform</a:t>
            </a:r>
            <a:r>
              <a:rPr kumimoji="0" lang="en-US" sz="1200" i="0" u="none" strike="noStrike" kern="0" cap="none" spc="0" normalizeH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Release</a:t>
            </a:r>
          </a:p>
          <a:p>
            <a:pPr marL="285750" marR="0" indent="-1079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200" kern="0" baseline="0" dirty="0" smtClean="0">
                <a:solidFill>
                  <a:srgbClr val="4F81BD"/>
                </a:solidFill>
                <a:latin typeface="+mj-lt"/>
                <a:ea typeface="+mn-ea"/>
              </a:rPr>
              <a:t>Defining</a:t>
            </a:r>
            <a:r>
              <a:rPr kumimoji="0" lang="en-US" sz="1200" kern="0" dirty="0" smtClean="0">
                <a:solidFill>
                  <a:srgbClr val="4F81BD"/>
                </a:solidFill>
                <a:latin typeface="+mj-lt"/>
                <a:ea typeface="+mn-ea"/>
              </a:rPr>
              <a:t> Device Profile/Compliance</a:t>
            </a:r>
          </a:p>
          <a:p>
            <a:pPr marL="285750" marR="0" indent="-1079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200" kern="0" dirty="0" smtClean="0">
                <a:solidFill>
                  <a:srgbClr val="4F81BD"/>
                </a:solidFill>
                <a:latin typeface="+mj-lt"/>
                <a:ea typeface="+mn-ea"/>
              </a:rPr>
              <a:t>Hosting Developer Conferences</a:t>
            </a:r>
          </a:p>
          <a:p>
            <a:pPr marL="285750" marR="0" indent="-1079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Operating Web Sites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07604" y="4338271"/>
            <a:ext cx="732311" cy="244104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 bwMode="auto">
          <a:xfrm>
            <a:off x="461829" y="4324839"/>
            <a:ext cx="5953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Board</a:t>
            </a:r>
          </a:p>
        </p:txBody>
      </p:sp>
      <p:sp>
        <p:nvSpPr>
          <p:cNvPr id="49" name="TextBox 48"/>
          <p:cNvSpPr txBox="1"/>
          <p:nvPr/>
        </p:nvSpPr>
        <p:spPr bwMode="auto">
          <a:xfrm>
            <a:off x="463249" y="4637089"/>
            <a:ext cx="7875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Advisory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2011" y="4299628"/>
            <a:ext cx="441397" cy="32975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5647" y="4263312"/>
            <a:ext cx="613793" cy="35293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68593" y="4295014"/>
            <a:ext cx="734573" cy="33263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9" cstate="print"/>
          <a:srcRect t="26559" b="27883"/>
          <a:stretch/>
        </p:blipFill>
        <p:spPr>
          <a:xfrm>
            <a:off x="1835054" y="4742224"/>
            <a:ext cx="636773" cy="19537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38574" y="4579287"/>
            <a:ext cx="744265" cy="49909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02298" y="4595807"/>
            <a:ext cx="679520" cy="45588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2" cstate="print"/>
          <a:srcRect l="22610" r="24624"/>
          <a:stretch/>
        </p:blipFill>
        <p:spPr>
          <a:xfrm>
            <a:off x="3579171" y="4600772"/>
            <a:ext cx="532879" cy="43825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082514" y="4642787"/>
            <a:ext cx="461132" cy="401356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 bwMode="auto">
          <a:xfrm>
            <a:off x="1351378" y="5089993"/>
            <a:ext cx="286866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1079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200" kern="0" dirty="0" smtClean="0">
                <a:solidFill>
                  <a:srgbClr val="4F81BD"/>
                </a:solidFill>
                <a:latin typeface="+mj-lt"/>
                <a:ea typeface="+mn-ea"/>
              </a:rPr>
              <a:t>Collecting business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requirements</a:t>
            </a:r>
          </a:p>
          <a:p>
            <a:pPr marL="285750" marR="0" indent="-1079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200" kern="0" dirty="0" smtClean="0">
                <a:solidFill>
                  <a:srgbClr val="4F81BD"/>
                </a:solidFill>
                <a:latin typeface="+mj-lt"/>
                <a:ea typeface="+mn-ea"/>
              </a:rPr>
              <a:t>Operation Compliance Program</a:t>
            </a:r>
          </a:p>
          <a:p>
            <a:pPr marL="285750" marR="0" indent="-1079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Issuing Certification</a:t>
            </a:r>
          </a:p>
          <a:p>
            <a:pPr marL="285750" marR="0" indent="-1079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200" kern="0" dirty="0" smtClean="0">
                <a:solidFill>
                  <a:srgbClr val="4F81BD"/>
                </a:solidFill>
                <a:latin typeface="+mj-lt"/>
                <a:ea typeface="+mn-ea"/>
              </a:rPr>
              <a:t>Operating partners program</a:t>
            </a:r>
          </a:p>
          <a:p>
            <a:pPr marL="285750" marR="0" indent="-1079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Recruiting</a:t>
            </a:r>
            <a:r>
              <a:rPr kumimoji="0" lang="en-US" sz="1200" i="0" u="none" strike="noStrike" kern="0" cap="none" spc="0" normalizeH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partner companies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5400000">
            <a:off x="3272049" y="3706779"/>
            <a:ext cx="3020982" cy="186609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28"/>
          <p:cNvSpPr/>
          <p:nvPr/>
        </p:nvSpPr>
        <p:spPr bwMode="auto">
          <a:xfrm>
            <a:off x="5205788" y="1345694"/>
            <a:ext cx="3881217" cy="4773006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r>
              <a:rPr lang="en-US" sz="1200" b="1" dirty="0" err="1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Tizen</a:t>
            </a:r>
            <a:r>
              <a:rPr lang="en-US" sz="1200" b="1" dirty="0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 Project Incorporated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6145872" y="1882680"/>
            <a:ext cx="2007178" cy="426266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r>
              <a:rPr kumimoji="1" lang="en-US" sz="14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" pitchFamily="34" charset="0"/>
                <a:ea typeface="굴림" pitchFamily="50" charset="-127"/>
                <a:cs typeface="Arial" pitchFamily="34" charset="0"/>
              </a:rPr>
              <a:t>Board of Directors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5392377" y="2637535"/>
            <a:ext cx="1073222" cy="692682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>
              <a:lnSpc>
                <a:spcPct val="7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r>
              <a:rPr kumimoji="1" lang="en-US" sz="120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" pitchFamily="34" charset="0"/>
                <a:cs typeface="Arial" pitchFamily="34" charset="0"/>
              </a:rPr>
              <a:t>Compliance/</a:t>
            </a:r>
          </a:p>
          <a:p>
            <a:pPr marR="0" algn="ctr" defTabSz="914400" rtl="0" eaLnBrk="1" fontAlgn="base">
              <a:lnSpc>
                <a:spcPct val="7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r>
              <a:rPr lang="en-US" sz="1200" dirty="0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Certification</a:t>
            </a:r>
          </a:p>
          <a:p>
            <a:pPr marR="0" algn="ctr" defTabSz="914400" rtl="0" eaLnBrk="1" fontAlgn="base">
              <a:lnSpc>
                <a:spcPct val="7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r>
              <a:rPr kumimoji="1" lang="en-US" sz="120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" pitchFamily="34" charset="0"/>
                <a:cs typeface="Arial" pitchFamily="34" charset="0"/>
              </a:rPr>
              <a:t>Committee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6619416" y="2638966"/>
            <a:ext cx="1073222" cy="692682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>
              <a:lnSpc>
                <a:spcPct val="7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r>
              <a:rPr kumimoji="1" lang="en-US" sz="120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" pitchFamily="34" charset="0"/>
                <a:cs typeface="Arial" pitchFamily="34" charset="0"/>
              </a:rPr>
              <a:t>Technical</a:t>
            </a:r>
          </a:p>
          <a:p>
            <a:pPr marR="0" algn="ctr" defTabSz="914400" rtl="0" eaLnBrk="1" fontAlgn="base">
              <a:lnSpc>
                <a:spcPct val="7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r>
              <a:rPr lang="en-US" sz="1200" dirty="0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Steering</a:t>
            </a:r>
          </a:p>
          <a:p>
            <a:pPr marR="0" algn="ctr" defTabSz="914400" rtl="0" eaLnBrk="1" fontAlgn="base">
              <a:lnSpc>
                <a:spcPct val="7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r>
              <a:rPr kumimoji="1" lang="en-US" sz="120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" pitchFamily="34" charset="0"/>
                <a:cs typeface="Arial" pitchFamily="34" charset="0"/>
              </a:rPr>
              <a:t>Committee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7828693" y="2640397"/>
            <a:ext cx="1073222" cy="692682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>
              <a:lnSpc>
                <a:spcPct val="7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r>
              <a:rPr kumimoji="1" lang="en-US" sz="120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" pitchFamily="34" charset="0"/>
                <a:cs typeface="Arial" pitchFamily="34" charset="0"/>
              </a:rPr>
              <a:t>Marketing</a:t>
            </a:r>
            <a:endParaRPr lang="en-US" sz="1200" dirty="0" smtClean="0">
              <a:solidFill>
                <a:srgbClr val="4F81BD"/>
              </a:solidFill>
              <a:latin typeface="Arial" pitchFamily="34" charset="0"/>
              <a:cs typeface="Arial" pitchFamily="34" charset="0"/>
            </a:endParaRPr>
          </a:p>
          <a:p>
            <a:pPr marR="0" algn="ctr" defTabSz="914400" rtl="0" eaLnBrk="1" fontAlgn="base">
              <a:lnSpc>
                <a:spcPct val="7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r>
              <a:rPr kumimoji="1" lang="en-US" sz="120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" pitchFamily="34" charset="0"/>
                <a:cs typeface="Arial" pitchFamily="34" charset="0"/>
              </a:rPr>
              <a:t>Committee</a:t>
            </a:r>
          </a:p>
        </p:txBody>
      </p:sp>
      <p:cxnSp>
        <p:nvCxnSpPr>
          <p:cNvPr id="66" name="Straight Connector 65"/>
          <p:cNvCxnSpPr/>
          <p:nvPr/>
        </p:nvCxnSpPr>
        <p:spPr bwMode="auto">
          <a:xfrm>
            <a:off x="5923838" y="2433274"/>
            <a:ext cx="2451244" cy="0"/>
          </a:xfrm>
          <a:prstGeom prst="line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endCxn id="62" idx="0"/>
          </p:cNvCxnSpPr>
          <p:nvPr/>
        </p:nvCxnSpPr>
        <p:spPr bwMode="auto">
          <a:xfrm>
            <a:off x="5923839" y="2433274"/>
            <a:ext cx="5149" cy="204261"/>
          </a:xfrm>
          <a:prstGeom prst="line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>
            <a:stCxn id="61" idx="2"/>
            <a:endCxn id="63" idx="0"/>
          </p:cNvCxnSpPr>
          <p:nvPr/>
        </p:nvCxnSpPr>
        <p:spPr bwMode="auto">
          <a:xfrm>
            <a:off x="7149461" y="2308946"/>
            <a:ext cx="6566" cy="330020"/>
          </a:xfrm>
          <a:prstGeom prst="line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8369037" y="2436136"/>
            <a:ext cx="5149" cy="204261"/>
          </a:xfrm>
          <a:prstGeom prst="line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>
            <a:off x="5925256" y="3464848"/>
            <a:ext cx="2451244" cy="0"/>
          </a:xfrm>
          <a:prstGeom prst="line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>
            <a:off x="5925257" y="3464848"/>
            <a:ext cx="5149" cy="204261"/>
          </a:xfrm>
          <a:prstGeom prst="line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>
            <a:stCxn id="63" idx="2"/>
            <a:endCxn id="112" idx="0"/>
          </p:cNvCxnSpPr>
          <p:nvPr/>
        </p:nvCxnSpPr>
        <p:spPr bwMode="auto">
          <a:xfrm>
            <a:off x="7156027" y="3331648"/>
            <a:ext cx="2688" cy="1756910"/>
          </a:xfrm>
          <a:prstGeom prst="line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/>
          <p:nvPr/>
        </p:nvCxnSpPr>
        <p:spPr bwMode="auto">
          <a:xfrm>
            <a:off x="8370455" y="3467710"/>
            <a:ext cx="5149" cy="204261"/>
          </a:xfrm>
          <a:prstGeom prst="line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Rectangle 91"/>
          <p:cNvSpPr/>
          <p:nvPr/>
        </p:nvSpPr>
        <p:spPr bwMode="auto">
          <a:xfrm>
            <a:off x="5393793" y="3660229"/>
            <a:ext cx="1675735" cy="353782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>
              <a:lnSpc>
                <a:spcPct val="7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r>
              <a:rPr kumimoji="1" lang="en-US" sz="1100" i="0" u="none" strike="noStrike" cap="none" normalizeH="0" baseline="0" dirty="0" err="1" smtClean="0">
                <a:ln>
                  <a:noFill/>
                </a:ln>
                <a:solidFill>
                  <a:srgbClr val="4F81BD"/>
                </a:solidFill>
                <a:effectLst/>
                <a:latin typeface="Arial" pitchFamily="34" charset="0"/>
                <a:cs typeface="Arial" pitchFamily="34" charset="0"/>
              </a:rPr>
              <a:t>Requrements&amp;Industry</a:t>
            </a:r>
            <a:endParaRPr kumimoji="1" lang="en-US" sz="1100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5395211" y="4150089"/>
            <a:ext cx="1675735" cy="353782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>
              <a:lnSpc>
                <a:spcPct val="7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r>
              <a:rPr kumimoji="1" lang="en-US" sz="110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" pitchFamily="34" charset="0"/>
                <a:cs typeface="Arial" pitchFamily="34" charset="0"/>
              </a:rPr>
              <a:t>Architecture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5387747" y="4631069"/>
            <a:ext cx="1675735" cy="353782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>
              <a:lnSpc>
                <a:spcPct val="7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r>
              <a:rPr kumimoji="1" lang="en-US" sz="110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" pitchFamily="34" charset="0"/>
                <a:cs typeface="Arial" pitchFamily="34" charset="0"/>
              </a:rPr>
              <a:t>Ecosystem</a:t>
            </a:r>
          </a:p>
        </p:txBody>
      </p:sp>
      <p:sp>
        <p:nvSpPr>
          <p:cNvPr id="96" name="Rectangle 95"/>
          <p:cNvSpPr/>
          <p:nvPr/>
        </p:nvSpPr>
        <p:spPr bwMode="auto">
          <a:xfrm>
            <a:off x="7227597" y="3664521"/>
            <a:ext cx="1675735" cy="353782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>
              <a:lnSpc>
                <a:spcPct val="7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r>
              <a:rPr kumimoji="1" lang="en-US" sz="110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" pitchFamily="34" charset="0"/>
                <a:cs typeface="Arial" pitchFamily="34" charset="0"/>
              </a:rPr>
              <a:t>Platform/SDK </a:t>
            </a:r>
            <a:r>
              <a:rPr kumimoji="1" lang="en-US" sz="1100" i="0" u="none" strike="noStrike" cap="none" normalizeH="0" baseline="0" dirty="0" err="1" smtClean="0">
                <a:ln>
                  <a:noFill/>
                </a:ln>
                <a:solidFill>
                  <a:srgbClr val="4F81BD"/>
                </a:solidFill>
                <a:effectLst/>
                <a:latin typeface="Arial" pitchFamily="34" charset="0"/>
                <a:cs typeface="Arial" pitchFamily="34" charset="0"/>
              </a:rPr>
              <a:t>Dev</a:t>
            </a:r>
            <a:endParaRPr kumimoji="1" lang="en-US" sz="1100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229015" y="4145501"/>
            <a:ext cx="1675735" cy="353782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>
              <a:lnSpc>
                <a:spcPct val="7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r>
              <a:rPr kumimoji="1" lang="en-US" sz="110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" pitchFamily="34" charset="0"/>
                <a:cs typeface="Arial" pitchFamily="34" charset="0"/>
              </a:rPr>
              <a:t>Program Management</a:t>
            </a:r>
          </a:p>
        </p:txBody>
      </p:sp>
      <p:sp>
        <p:nvSpPr>
          <p:cNvPr id="98" name="Rectangle 97"/>
          <p:cNvSpPr/>
          <p:nvPr/>
        </p:nvSpPr>
        <p:spPr bwMode="auto">
          <a:xfrm>
            <a:off x="7230432" y="4626481"/>
            <a:ext cx="1675735" cy="353782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>
              <a:lnSpc>
                <a:spcPct val="7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r>
              <a:rPr kumimoji="1" lang="en-US" sz="1100" i="0" u="none" strike="noStrike" cap="none" normalizeH="0" baseline="0" dirty="0" err="1" smtClean="0">
                <a:ln>
                  <a:noFill/>
                </a:ln>
                <a:solidFill>
                  <a:srgbClr val="4F81BD"/>
                </a:solidFill>
                <a:effectLst/>
                <a:latin typeface="Arial" pitchFamily="34" charset="0"/>
                <a:cs typeface="Arial" pitchFamily="34" charset="0"/>
              </a:rPr>
              <a:t>System&amp;Infrastructure</a:t>
            </a:r>
            <a:endParaRPr kumimoji="1" lang="en-US" sz="1100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0" name="Straight Connector 99"/>
          <p:cNvCxnSpPr/>
          <p:nvPr/>
        </p:nvCxnSpPr>
        <p:spPr bwMode="auto">
          <a:xfrm>
            <a:off x="5935555" y="5118057"/>
            <a:ext cx="2451244" cy="0"/>
          </a:xfrm>
          <a:prstGeom prst="line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/>
          <p:nvPr/>
        </p:nvCxnSpPr>
        <p:spPr bwMode="auto">
          <a:xfrm>
            <a:off x="5935556" y="5118057"/>
            <a:ext cx="5149" cy="204261"/>
          </a:xfrm>
          <a:prstGeom prst="line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/>
          <p:nvPr/>
        </p:nvCxnSpPr>
        <p:spPr bwMode="auto">
          <a:xfrm>
            <a:off x="8380754" y="5120919"/>
            <a:ext cx="5149" cy="204261"/>
          </a:xfrm>
          <a:prstGeom prst="line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Rectangle 103"/>
          <p:cNvSpPr/>
          <p:nvPr/>
        </p:nvSpPr>
        <p:spPr bwMode="auto">
          <a:xfrm>
            <a:off x="5393795" y="5329771"/>
            <a:ext cx="1675734" cy="692682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>
              <a:lnSpc>
                <a:spcPct val="7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r>
              <a:rPr kumimoji="1" lang="en-US" sz="120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" pitchFamily="34" charset="0"/>
                <a:cs typeface="Arial" pitchFamily="34" charset="0"/>
              </a:rPr>
              <a:t>China Group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7229393" y="5331202"/>
            <a:ext cx="1672523" cy="692682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>
              <a:lnSpc>
                <a:spcPct val="70000"/>
              </a:lnSpc>
              <a:spcAft>
                <a:spcPts val="600"/>
              </a:spcAft>
              <a:buClr>
                <a:schemeClr val="accent1"/>
              </a:buClr>
              <a:buSzTx/>
              <a:tabLst/>
            </a:pPr>
            <a:r>
              <a:rPr kumimoji="1" lang="en-US" sz="120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" pitchFamily="34" charset="0"/>
                <a:cs typeface="Arial" pitchFamily="34" charset="0"/>
              </a:rPr>
              <a:t>Russia Grou</a:t>
            </a:r>
            <a:r>
              <a:rPr lang="en-US" sz="1200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p</a:t>
            </a:r>
            <a:endParaRPr kumimoji="1" lang="en-US" sz="1200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68861" y="5498280"/>
            <a:ext cx="768392" cy="446922"/>
          </a:xfrm>
          <a:prstGeom prst="rect">
            <a:avLst/>
          </a:prstGeom>
        </p:spPr>
      </p:pic>
      <p:sp>
        <p:nvSpPr>
          <p:cNvPr id="111" name="TextBox 110"/>
          <p:cNvSpPr txBox="1"/>
          <p:nvPr/>
        </p:nvSpPr>
        <p:spPr bwMode="auto">
          <a:xfrm>
            <a:off x="4440660" y="1340967"/>
            <a:ext cx="6411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2016</a:t>
            </a:r>
          </a:p>
        </p:txBody>
      </p:sp>
      <p:sp>
        <p:nvSpPr>
          <p:cNvPr id="112" name="TextBox 111"/>
          <p:cNvSpPr txBox="1"/>
          <p:nvPr/>
        </p:nvSpPr>
        <p:spPr bwMode="auto">
          <a:xfrm>
            <a:off x="6385669" y="5088558"/>
            <a:ext cx="15460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00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Special Country Groups</a:t>
            </a:r>
          </a:p>
        </p:txBody>
      </p:sp>
      <p:sp>
        <p:nvSpPr>
          <p:cNvPr id="113" name="TextBox 112"/>
          <p:cNvSpPr txBox="1"/>
          <p:nvPr/>
        </p:nvSpPr>
        <p:spPr bwMode="auto">
          <a:xfrm>
            <a:off x="6671289" y="3438207"/>
            <a:ext cx="9400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1000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Work Groups</a:t>
            </a:r>
          </a:p>
        </p:txBody>
      </p:sp>
    </p:spTree>
    <p:extLst>
      <p:ext uri="{BB962C8B-B14F-4D97-AF65-F5344CB8AC3E}">
        <p14:creationId xmlns:p14="http://schemas.microsoft.com/office/powerpoint/2010/main" xmlns="" val="426559779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 anchor="t"/>
          <a:lstStyle/>
          <a:p>
            <a:r>
              <a:rPr lang="en-US" dirty="0" smtClean="0"/>
              <a:t>Report - 2015: Launch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94600" y="6416675"/>
            <a:ext cx="2311400" cy="365125"/>
          </a:xfrm>
          <a:prstGeom prst="rect">
            <a:avLst/>
          </a:prstGeom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</a:pPr>
            <a:fld id="{D3200E94-6ED1-4E4B-85B1-A0A6F39DFAA5}" type="slidenum">
              <a:rPr kumimoji="0" lang="en-US" sz="1800" smtClean="0">
                <a:solidFill>
                  <a:srgbClr val="000000"/>
                </a:solidFill>
                <a:latin typeface="Arial"/>
                <a:ea typeface="+mn-ea"/>
              </a:rPr>
              <a:pPr fontAlgn="auto" latinLnBrk="0">
                <a:spcBef>
                  <a:spcPts val="0"/>
                </a:spcBef>
                <a:spcAft>
                  <a:spcPts val="0"/>
                </a:spcAft>
              </a:pPr>
              <a:t>9</a:t>
            </a:fld>
            <a:r>
              <a:rPr kumimoji="0" lang="en-US" sz="1800" smtClean="0">
                <a:solidFill>
                  <a:srgbClr val="000000"/>
                </a:solidFill>
                <a:latin typeface="Arial"/>
                <a:ea typeface="+mn-ea"/>
              </a:rPr>
              <a:t>/30</a:t>
            </a:r>
            <a:endParaRPr kumimoji="0" lang="en-US" sz="18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2104872" y="3951843"/>
            <a:ext cx="48269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Introduction of </a:t>
            </a:r>
            <a:r>
              <a:rPr kumimoji="0" lang="en-US" sz="1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Tizen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at </a:t>
            </a:r>
            <a:r>
              <a:rPr kumimoji="0" lang="en-US" sz="1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Skolkovo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Startup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Village</a:t>
            </a:r>
            <a:endParaRPr kumimoji="0" lang="en-US" sz="1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endParaRPr kumimoji="0" lang="en-US" sz="1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FSTEK Certification</a:t>
            </a:r>
            <a:endParaRPr kumimoji="0" lang="en-US" sz="1600" kern="0" noProof="0" dirty="0" smtClean="0">
              <a:solidFill>
                <a:srgbClr val="000000"/>
              </a:solidFill>
              <a:latin typeface="Arial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endParaRPr kumimoji="0" lang="en-US" sz="1600" kern="0" dirty="0" smtClean="0">
              <a:solidFill>
                <a:srgbClr val="000000"/>
              </a:solidFill>
              <a:latin typeface="Arial"/>
              <a:ea typeface="+mn-ea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600" kern="0" dirty="0" smtClean="0">
                <a:solidFill>
                  <a:srgbClr val="000000"/>
                </a:solidFill>
                <a:latin typeface="Arial"/>
                <a:ea typeface="+mn-ea"/>
              </a:rPr>
              <a:t>First </a:t>
            </a:r>
            <a:r>
              <a:rPr kumimoji="0" lang="en-US" sz="1600" kern="0" dirty="0" err="1" smtClean="0">
                <a:solidFill>
                  <a:srgbClr val="000000"/>
                </a:solidFill>
                <a:latin typeface="Arial"/>
                <a:ea typeface="+mn-ea"/>
              </a:rPr>
              <a:t>Tizen</a:t>
            </a:r>
            <a:r>
              <a:rPr kumimoji="0" lang="en-US" sz="1600" kern="0" dirty="0" smtClean="0">
                <a:solidFill>
                  <a:srgbClr val="000000"/>
                </a:solidFill>
                <a:latin typeface="Arial"/>
                <a:ea typeface="+mn-ea"/>
              </a:rPr>
              <a:t> B2B smartphone launch - Z3 </a:t>
            </a:r>
            <a:endParaRPr kumimoji="0" lang="en-US" sz="1600" kern="0" dirty="0">
              <a:latin typeface="+mj-lt"/>
              <a:ea typeface="+mn-ea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</a:pPr>
            <a:endParaRPr kumimoji="0" lang="en-US" sz="1600" kern="0" dirty="0">
              <a:latin typeface="+mj-lt"/>
              <a:ea typeface="+mn-ea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600" kern="0" dirty="0" err="1" smtClean="0">
                <a:latin typeface="+mj-lt"/>
                <a:ea typeface="+mn-ea"/>
              </a:rPr>
              <a:t>Tizen.Ru</a:t>
            </a:r>
            <a:r>
              <a:rPr kumimoji="0" lang="en-US" sz="1600" kern="0" dirty="0" smtClean="0">
                <a:latin typeface="+mj-lt"/>
                <a:ea typeface="+mn-ea"/>
              </a:rPr>
              <a:t> Association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endParaRPr kumimoji="0" lang="en-US" sz="1600" kern="0" dirty="0">
              <a:latin typeface="+mj-lt"/>
              <a:ea typeface="+mn-ea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1600" kern="0" dirty="0" smtClean="0">
                <a:latin typeface="+mj-lt"/>
                <a:ea typeface="+mn-ea"/>
              </a:rPr>
              <a:t>CNEWS “Best IT Platform” Awards</a:t>
            </a:r>
          </a:p>
        </p:txBody>
      </p:sp>
    </p:spTree>
    <p:extLst>
      <p:ext uri="{BB962C8B-B14F-4D97-AF65-F5344CB8AC3E}">
        <p14:creationId xmlns:p14="http://schemas.microsoft.com/office/powerpoint/2010/main" xmlns="" val="178327781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MACROSCOPYRIGHTREPRESENTATIVE" val="BCGMacrosCopyrightRepresentativ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RAFTSHAPETAG" val="DRAFTSHAPETA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RAFTSHAPETAG" val="DRAFTSHAPETA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MACROSCOPYRIGHTREPRESENTATIVE" val="BCGMacrosCopyrightRepresentativ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RAFTSHAPETAG" val="DRAFTSHAPETA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MACROSCOPYRIGHTREPRESENTATIVE" val="BCGMacrosCopyrightRepresentativ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RAFTSHAPETAG" val="DRAFTSHAPETA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MACROSCOPYRIGHTREPRESENTATIVE" val="BCGMacrosCopyrightRepresentativ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RAFTSHAPETAG" val="DRAFTSHAPETA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MACROSCOPYRIGHTREPRESENTATIVE" val="BCGMacrosCopyrightRepresentative"/>
</p:tagLst>
</file>

<file path=ppt/theme/theme1.xml><?xml version="1.0" encoding="utf-8"?>
<a:theme xmlns:a="http://schemas.openxmlformats.org/drawingml/2006/main" name="2014_Q4">
  <a:themeElements>
    <a:clrScheme name="GSG Template Color Palette">
      <a:dk1>
        <a:srgbClr val="000000"/>
      </a:dk1>
      <a:lt1>
        <a:srgbClr val="FFFFFF"/>
      </a:lt1>
      <a:dk2>
        <a:srgbClr val="D8D8D8"/>
      </a:dk2>
      <a:lt2>
        <a:srgbClr val="FFFFFF"/>
      </a:lt2>
      <a:accent1>
        <a:srgbClr val="4F81BD"/>
      </a:accent1>
      <a:accent2>
        <a:srgbClr val="75A3D1"/>
      </a:accent2>
      <a:accent3>
        <a:srgbClr val="C7DAEC"/>
      </a:accent3>
      <a:accent4>
        <a:srgbClr val="DADADA"/>
      </a:accent4>
      <a:accent5>
        <a:srgbClr val="366092"/>
      </a:accent5>
      <a:accent6>
        <a:srgbClr val="FFC000"/>
      </a:accent6>
      <a:hlink>
        <a:srgbClr val="004CE2"/>
      </a:hlink>
      <a:folHlink>
        <a:srgbClr val="C2C2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R="0" algn="ctr" defTabSz="914400" rtl="0" eaLnBrk="1" fontAlgn="base">
          <a:lnSpc>
            <a:spcPct val="100000"/>
          </a:lnSpc>
          <a:spcAft>
            <a:spcPts val="600"/>
          </a:spcAft>
          <a:buClr>
            <a:schemeClr val="accent1"/>
          </a:buClr>
          <a:buSzTx/>
          <a:tabLst/>
          <a:defRPr kumimoji="1" sz="14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굴림" pitchFamily="50" charset="-127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None/>
          <a:tabLst/>
          <a:defRPr kumimoji="1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굴림" pitchFamily="50" charset="-127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0"/>
          </a:spcBef>
          <a:spcAft>
            <a:spcPct val="0"/>
          </a:spcAft>
          <a:buClr>
            <a:schemeClr val="accent1"/>
          </a:buClr>
          <a:buSzTx/>
          <a:buFont typeface="Wingdings" pitchFamily="2" charset="2"/>
          <a:buNone/>
          <a:tabLst/>
          <a:defRPr kumimoji="0" sz="1600" i="0" u="none" strike="noStrike" kern="0" cap="none" spc="0" normalizeH="0" baseline="0" noProof="0" dirty="0" err="1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n-ea"/>
            <a:cs typeface="+mn-cs"/>
          </a:defRPr>
        </a:defPPr>
      </a:lstStyle>
    </a:txDef>
  </a:objectDefaults>
  <a:extraClrSchemeLst>
    <a:extraClrScheme>
      <a:clrScheme name="Samsung GSG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sung GSG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sung GSG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sung GSG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sung GSG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sung GSG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sung GSG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sung GSG template 8">
        <a:dk1>
          <a:srgbClr val="000000"/>
        </a:dk1>
        <a:lt1>
          <a:srgbClr val="FFFFFF"/>
        </a:lt1>
        <a:dk2>
          <a:srgbClr val="199B9B"/>
        </a:dk2>
        <a:lt2>
          <a:srgbClr val="666666"/>
        </a:lt2>
        <a:accent1>
          <a:srgbClr val="6699CC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8CAE2"/>
        </a:accent5>
        <a:accent6>
          <a:srgbClr val="8AB9E7"/>
        </a:accent6>
        <a:hlink>
          <a:srgbClr val="FF6B07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sung GSG template 9">
        <a:dk1>
          <a:srgbClr val="000000"/>
        </a:dk1>
        <a:lt1>
          <a:srgbClr val="FFFFFF"/>
        </a:lt1>
        <a:dk2>
          <a:srgbClr val="33CCCC"/>
        </a:dk2>
        <a:lt2>
          <a:srgbClr val="666666"/>
        </a:lt2>
        <a:accent1>
          <a:srgbClr val="6699CC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8CAE2"/>
        </a:accent5>
        <a:accent6>
          <a:srgbClr val="8AB9E7"/>
        </a:accent6>
        <a:hlink>
          <a:srgbClr val="199B9B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sung GSG template 10">
        <a:dk1>
          <a:srgbClr val="000000"/>
        </a:dk1>
        <a:lt1>
          <a:srgbClr val="FFFFFF"/>
        </a:lt1>
        <a:dk2>
          <a:srgbClr val="33CCCC"/>
        </a:dk2>
        <a:lt2>
          <a:srgbClr val="6699CC"/>
        </a:lt2>
        <a:accent1>
          <a:srgbClr val="006699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8AB9E7"/>
        </a:accent6>
        <a:hlink>
          <a:srgbClr val="199B9B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sung GSG template 11">
        <a:dk1>
          <a:srgbClr val="000000"/>
        </a:dk1>
        <a:lt1>
          <a:srgbClr val="FFFFFF"/>
        </a:lt1>
        <a:dk2>
          <a:srgbClr val="33CCCC"/>
        </a:dk2>
        <a:lt2>
          <a:srgbClr val="6699CC"/>
        </a:lt2>
        <a:accent1>
          <a:srgbClr val="006699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8AB9E7"/>
        </a:accent6>
        <a:hlink>
          <a:srgbClr val="199B9B"/>
        </a:hlink>
        <a:folHlink>
          <a:srgbClr val="703BE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RVC_Aug2015">
      <a:dk1>
        <a:srgbClr val="000000"/>
      </a:dk1>
      <a:lt1>
        <a:srgbClr val="FFFFFF"/>
      </a:lt1>
      <a:dk2>
        <a:srgbClr val="13246B"/>
      </a:dk2>
      <a:lt2>
        <a:srgbClr val="808080"/>
      </a:lt2>
      <a:accent1>
        <a:srgbClr val="E2E2E2"/>
      </a:accent1>
      <a:accent2>
        <a:srgbClr val="AAB7F0"/>
      </a:accent2>
      <a:accent3>
        <a:srgbClr val="B2B2B2"/>
      </a:accent3>
      <a:accent4>
        <a:srgbClr val="4D4D4D"/>
      </a:accent4>
      <a:accent5>
        <a:srgbClr val="FFD69F"/>
      </a:accent5>
      <a:accent6>
        <a:srgbClr val="FFBF69"/>
      </a:accent6>
      <a:hlink>
        <a:srgbClr val="213FBD"/>
      </a:hlink>
      <a:folHlink>
        <a:srgbClr val="5C76E2"/>
      </a:folHlink>
    </a:clrScheme>
    <a:fontScheme name="RVC_Aug201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bg2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blank">
  <a:themeElements>
    <a:clrScheme name="RVC_Aug2015">
      <a:dk1>
        <a:srgbClr val="000000"/>
      </a:dk1>
      <a:lt1>
        <a:srgbClr val="FFFFFF"/>
      </a:lt1>
      <a:dk2>
        <a:srgbClr val="13246B"/>
      </a:dk2>
      <a:lt2>
        <a:srgbClr val="808080"/>
      </a:lt2>
      <a:accent1>
        <a:srgbClr val="E2E2E2"/>
      </a:accent1>
      <a:accent2>
        <a:srgbClr val="AAB7F0"/>
      </a:accent2>
      <a:accent3>
        <a:srgbClr val="B2B2B2"/>
      </a:accent3>
      <a:accent4>
        <a:srgbClr val="4D4D4D"/>
      </a:accent4>
      <a:accent5>
        <a:srgbClr val="FFD69F"/>
      </a:accent5>
      <a:accent6>
        <a:srgbClr val="FFBF69"/>
      </a:accent6>
      <a:hlink>
        <a:srgbClr val="213FBD"/>
      </a:hlink>
      <a:folHlink>
        <a:srgbClr val="5C76E2"/>
      </a:folHlink>
    </a:clrScheme>
    <a:fontScheme name="RVC_Aug201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bg2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2_blank">
  <a:themeElements>
    <a:clrScheme name="RVC_Aug2015">
      <a:dk1>
        <a:srgbClr val="000000"/>
      </a:dk1>
      <a:lt1>
        <a:srgbClr val="FFFFFF"/>
      </a:lt1>
      <a:dk2>
        <a:srgbClr val="13246B"/>
      </a:dk2>
      <a:lt2>
        <a:srgbClr val="808080"/>
      </a:lt2>
      <a:accent1>
        <a:srgbClr val="E2E2E2"/>
      </a:accent1>
      <a:accent2>
        <a:srgbClr val="AAB7F0"/>
      </a:accent2>
      <a:accent3>
        <a:srgbClr val="B2B2B2"/>
      </a:accent3>
      <a:accent4>
        <a:srgbClr val="4D4D4D"/>
      </a:accent4>
      <a:accent5>
        <a:srgbClr val="FFD69F"/>
      </a:accent5>
      <a:accent6>
        <a:srgbClr val="FFBF69"/>
      </a:accent6>
      <a:hlink>
        <a:srgbClr val="213FBD"/>
      </a:hlink>
      <a:folHlink>
        <a:srgbClr val="5C76E2"/>
      </a:folHlink>
    </a:clrScheme>
    <a:fontScheme name="RVC_Aug201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bg2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3_blank">
  <a:themeElements>
    <a:clrScheme name="RVC_Aug2015">
      <a:dk1>
        <a:srgbClr val="000000"/>
      </a:dk1>
      <a:lt1>
        <a:srgbClr val="FFFFFF"/>
      </a:lt1>
      <a:dk2>
        <a:srgbClr val="13246B"/>
      </a:dk2>
      <a:lt2>
        <a:srgbClr val="808080"/>
      </a:lt2>
      <a:accent1>
        <a:srgbClr val="E2E2E2"/>
      </a:accent1>
      <a:accent2>
        <a:srgbClr val="AAB7F0"/>
      </a:accent2>
      <a:accent3>
        <a:srgbClr val="B2B2B2"/>
      </a:accent3>
      <a:accent4>
        <a:srgbClr val="4D4D4D"/>
      </a:accent4>
      <a:accent5>
        <a:srgbClr val="FFD69F"/>
      </a:accent5>
      <a:accent6>
        <a:srgbClr val="FFBF69"/>
      </a:accent6>
      <a:hlink>
        <a:srgbClr val="213FBD"/>
      </a:hlink>
      <a:folHlink>
        <a:srgbClr val="5C76E2"/>
      </a:folHlink>
    </a:clrScheme>
    <a:fontScheme name="RVC_Aug201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bg2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4_blank">
  <a:themeElements>
    <a:clrScheme name="RVC_Aug2015">
      <a:dk1>
        <a:srgbClr val="000000"/>
      </a:dk1>
      <a:lt1>
        <a:srgbClr val="FFFFFF"/>
      </a:lt1>
      <a:dk2>
        <a:srgbClr val="13246B"/>
      </a:dk2>
      <a:lt2>
        <a:srgbClr val="808080"/>
      </a:lt2>
      <a:accent1>
        <a:srgbClr val="E2E2E2"/>
      </a:accent1>
      <a:accent2>
        <a:srgbClr val="AAB7F0"/>
      </a:accent2>
      <a:accent3>
        <a:srgbClr val="B2B2B2"/>
      </a:accent3>
      <a:accent4>
        <a:srgbClr val="4D4D4D"/>
      </a:accent4>
      <a:accent5>
        <a:srgbClr val="FFD69F"/>
      </a:accent5>
      <a:accent6>
        <a:srgbClr val="FFBF69"/>
      </a:accent6>
      <a:hlink>
        <a:srgbClr val="213FBD"/>
      </a:hlink>
      <a:folHlink>
        <a:srgbClr val="5C76E2"/>
      </a:folHlink>
    </a:clrScheme>
    <a:fontScheme name="RVC_Aug201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bg2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151DC5BCF7304E8494CD22ABF0583C" ma:contentTypeVersion="0" ma:contentTypeDescription="Create a new document." ma:contentTypeScope="" ma:versionID="f5877ebce48905c96b3c0ebd0bea3c75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48BD62-2331-4944-B202-BA5075399D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FA5311BE-53D7-474C-8B5E-0BA0C6B90914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F20D02B-9CEC-4E36-8C64-05ECA0B84D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130008</TotalTime>
  <Words>1829</Words>
  <Application>Microsoft Office PowerPoint</Application>
  <PresentationFormat>A4 Paper (210x297 mm)</PresentationFormat>
  <Paragraphs>376</Paragraphs>
  <Slides>21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2014_Q4</vt:lpstr>
      <vt:lpstr>blank</vt:lpstr>
      <vt:lpstr>1_blank</vt:lpstr>
      <vt:lpstr>2_blank</vt:lpstr>
      <vt:lpstr>3_blank</vt:lpstr>
      <vt:lpstr>4_blank</vt:lpstr>
      <vt:lpstr>think-cell Slide</vt:lpstr>
      <vt:lpstr>Slide 1</vt:lpstr>
      <vt:lpstr>Slide 2</vt:lpstr>
      <vt:lpstr>Tizen became the world’s #1 “OS for Everything”</vt:lpstr>
      <vt:lpstr>IoT is rapidly emerging in all areas</vt:lpstr>
      <vt:lpstr>Internet of Things gives birth to the Digital Economy</vt:lpstr>
      <vt:lpstr>IoT Interoperability – Open InterConnect Consortium</vt:lpstr>
      <vt:lpstr>Independent Open Digital Service Platform for IoT</vt:lpstr>
      <vt:lpstr>Tizen is a platform for Digital Independence</vt:lpstr>
      <vt:lpstr>Slide 9</vt:lpstr>
      <vt:lpstr>Tizen Platform value proposition for Russia</vt:lpstr>
      <vt:lpstr>Report – 2015: the Tizen Launch</vt:lpstr>
      <vt:lpstr>Tizen.Ru Association – the Russian Tizen Ecosystem</vt:lpstr>
      <vt:lpstr>Slide 13</vt:lpstr>
      <vt:lpstr>Slide 14</vt:lpstr>
      <vt:lpstr>Building Russian Tizen (Security Profile)</vt:lpstr>
      <vt:lpstr>We are building new Russian Value Chain for Electronic Services</vt:lpstr>
      <vt:lpstr>Benefits: Operators entering Digital Services</vt:lpstr>
      <vt:lpstr>Benefits: Enterprise Economics</vt:lpstr>
      <vt:lpstr>Skolkovo Tizen Development Center</vt:lpstr>
      <vt:lpstr>Target for 2016 – become the IoT leader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design</dc:creator>
  <cp:lastModifiedBy>guriev_m</cp:lastModifiedBy>
  <cp:revision>5463</cp:revision>
  <cp:lastPrinted>2016-02-02T11:16:40Z</cp:lastPrinted>
  <dcterms:created xsi:type="dcterms:W3CDTF">2010-05-07T11:23:21Z</dcterms:created>
  <dcterms:modified xsi:type="dcterms:W3CDTF">2016-04-04T12:37:24Z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0x010100C5151DC5BCF7304E8494CD22ABF0583C</vt:lpwstr>
  </property>
</Properties>
</file>